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m4a" ContentType="audio/mp4"/>
  <Default Extension="png" ContentType="image/png"/>
  <Default Extension="rels" ContentType="application/vnd.openxmlformats-package.relationships+xml"/>
  <Default Extension="vml" ContentType="application/vnd.openxmlformats-officedocument.vmlDrawing"/>
  <Default Extension="wav" ContentType="audio/x-wav"/>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17"/>
  </p:notesMasterIdLst>
  <p:sldIdLst>
    <p:sldId id="256" r:id="rId2"/>
    <p:sldId id="282" r:id="rId3"/>
    <p:sldId id="600" r:id="rId4"/>
    <p:sldId id="721" r:id="rId5"/>
    <p:sldId id="723" r:id="rId6"/>
    <p:sldId id="724" r:id="rId7"/>
    <p:sldId id="696" r:id="rId8"/>
    <p:sldId id="707" r:id="rId9"/>
    <p:sldId id="725" r:id="rId10"/>
    <p:sldId id="674" r:id="rId11"/>
    <p:sldId id="602" r:id="rId12"/>
    <p:sldId id="273" r:id="rId13"/>
    <p:sldId id="274" r:id="rId14"/>
    <p:sldId id="275" r:id="rId15"/>
    <p:sldId id="276"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B22C3F8C-7C3C-471F-8BFC-C71D47FE74E3}">
          <p14:sldIdLst>
            <p14:sldId id="256"/>
            <p14:sldId id="282"/>
            <p14:sldId id="600"/>
            <p14:sldId id="721"/>
            <p14:sldId id="723"/>
            <p14:sldId id="724"/>
            <p14:sldId id="696"/>
            <p14:sldId id="707"/>
            <p14:sldId id="725"/>
            <p14:sldId id="674"/>
            <p14:sldId id="602"/>
            <p14:sldId id="273"/>
            <p14:sldId id="274"/>
            <p14:sldId id="275"/>
            <p14:sldId id="276"/>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022F"/>
    <a:srgbClr val="160223"/>
    <a:srgbClr val="2C0346"/>
    <a:srgbClr val="3F003F"/>
    <a:srgbClr val="FFFF99"/>
    <a:srgbClr val="00003F"/>
    <a:srgbClr val="000066"/>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736" autoAdjust="0"/>
    <p:restoredTop sz="96447" autoAdjust="0"/>
  </p:normalViewPr>
  <p:slideViewPr>
    <p:cSldViewPr snapToGrid="0">
      <p:cViewPr varScale="1">
        <p:scale>
          <a:sx n="110" d="100"/>
          <a:sy n="110" d="100"/>
        </p:scale>
        <p:origin x="804" y="96"/>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13.wmf"/><Relationship Id="rId1" Type="http://schemas.openxmlformats.org/officeDocument/2006/relationships/image" Target="../media/image12.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4.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CD216B2-ACBC-44B0-85F7-759020758E26}" type="datetimeFigureOut">
              <a:rPr lang="en-CA" smtClean="0"/>
              <a:t>2020-11-02</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60ACAB6-06A0-453C-A925-AEEA3DA9F518}" type="slidenum">
              <a:rPr lang="en-CA" smtClean="0"/>
              <a:t>‹#›</a:t>
            </a:fld>
            <a:endParaRPr lang="en-CA"/>
          </a:p>
        </p:txBody>
      </p:sp>
    </p:spTree>
    <p:extLst>
      <p:ext uri="{BB962C8B-B14F-4D97-AF65-F5344CB8AC3E}">
        <p14:creationId xmlns:p14="http://schemas.microsoft.com/office/powerpoint/2010/main" val="20010639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image" Target="../media/image3.JPG"/><Relationship Id="rId1" Type="http://schemas.openxmlformats.org/officeDocument/2006/relationships/slideMaster" Target="../slideMasters/slideMaster1.xml"/><Relationship Id="rId6" Type="http://schemas.microsoft.com/office/2007/relationships/hdphoto" Target="../media/hdphoto1.wdp"/><Relationship Id="rId5" Type="http://schemas.openxmlformats.org/officeDocument/2006/relationships/image" Target="../media/image5.png"/><Relationship Id="rId10" Type="http://schemas.microsoft.com/office/2007/relationships/hdphoto" Target="../media/hdphoto3.wdp"/><Relationship Id="rId4" Type="http://schemas.openxmlformats.org/officeDocument/2006/relationships/image" Target="../media/image2.png"/><Relationship Id="rId9" Type="http://schemas.openxmlformats.org/officeDocument/2006/relationships/image" Target="../media/image7.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635375"/>
            <a:ext cx="7772400" cy="1470025"/>
          </a:xfrm>
        </p:spPr>
        <p:txBody>
          <a:bodyPr/>
          <a:lstStyle>
            <a:lvl1pPr>
              <a:defRPr b="1"/>
            </a:lvl1pPr>
          </a:lstStyle>
          <a:p>
            <a:r>
              <a:rPr lang="en-US"/>
              <a:t>Click to edit Master title style</a:t>
            </a:r>
            <a:endParaRPr lang="en-CA"/>
          </a:p>
        </p:txBody>
      </p:sp>
      <p:sp>
        <p:nvSpPr>
          <p:cNvPr id="11" name="Text Box 14"/>
          <p:cNvSpPr txBox="1">
            <a:spLocks noChangeArrowheads="1"/>
          </p:cNvSpPr>
          <p:nvPr userDrawn="1"/>
        </p:nvSpPr>
        <p:spPr bwMode="auto">
          <a:xfrm>
            <a:off x="2286000" y="641092"/>
            <a:ext cx="6553200" cy="40008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nchor="ctr">
            <a:spAutoFit/>
          </a:bodyPr>
          <a:lstStyle/>
          <a:p>
            <a:pPr algn="ctr" fontAlgn="auto">
              <a:spcBef>
                <a:spcPts val="0"/>
              </a:spcBef>
              <a:spcAft>
                <a:spcPts val="0"/>
              </a:spcAft>
              <a:defRPr/>
            </a:pPr>
            <a:r>
              <a:rPr lang="en-US" sz="2000" cap="small" baseline="0" dirty="0">
                <a:solidFill>
                  <a:schemeClr val="bg1"/>
                </a:solidFill>
                <a:latin typeface="Constantia" panose="02030602050306030303" pitchFamily="18" charset="0"/>
                <a:cs typeface="Arial" pitchFamily="34" charset="0"/>
              </a:rPr>
              <a:t>ne 112</a:t>
            </a:r>
            <a:r>
              <a:rPr lang="en-US" sz="2000" dirty="0">
                <a:solidFill>
                  <a:schemeClr val="bg1"/>
                </a:solidFill>
                <a:latin typeface="Georgia" panose="02040502050405020303" pitchFamily="18" charset="0"/>
                <a:cs typeface="Arial" pitchFamily="34" charset="0"/>
              </a:rPr>
              <a:t> </a:t>
            </a:r>
            <a:r>
              <a:rPr lang="en-US" sz="2000" i="1" dirty="0">
                <a:solidFill>
                  <a:schemeClr val="bg1"/>
                </a:solidFill>
                <a:latin typeface="Georgia" panose="02040502050405020303" pitchFamily="18" charset="0"/>
                <a:cs typeface="Arial" pitchFamily="34" charset="0"/>
              </a:rPr>
              <a:t>Linear algebra for nanotechnology engineering</a:t>
            </a:r>
          </a:p>
        </p:txBody>
      </p:sp>
      <p:sp>
        <p:nvSpPr>
          <p:cNvPr id="12" name="Text Box 14"/>
          <p:cNvSpPr txBox="1">
            <a:spLocks noChangeArrowheads="1"/>
          </p:cNvSpPr>
          <p:nvPr userDrawn="1"/>
        </p:nvSpPr>
        <p:spPr bwMode="auto">
          <a:xfrm>
            <a:off x="4724400" y="5758413"/>
            <a:ext cx="3886200" cy="74479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spAutoFit/>
          </a:bodyPr>
          <a:lstStyle/>
          <a:p>
            <a:pPr defTabSz="457112">
              <a:spcBef>
                <a:spcPct val="20000"/>
              </a:spcBef>
              <a:defRPr/>
            </a:pPr>
            <a:r>
              <a:rPr lang="en-US" sz="1600" b="0" kern="0" dirty="0">
                <a:solidFill>
                  <a:schemeClr val="bg1"/>
                </a:solidFill>
                <a:latin typeface="Georgia" panose="02040502050405020303" pitchFamily="18" charset="0"/>
                <a:ea typeface="ＭＳ Ｐゴシック" charset="-128"/>
                <a:cs typeface="Arial" pitchFamily="34" charset="0"/>
              </a:rPr>
              <a:t>Douglas Wilhelm Harder, LEL, </a:t>
            </a:r>
            <a:r>
              <a:rPr lang="en-US" sz="1600" b="0" kern="0" dirty="0" err="1">
                <a:solidFill>
                  <a:schemeClr val="bg1"/>
                </a:solidFill>
                <a:latin typeface="Georgia" panose="02040502050405020303" pitchFamily="18" charset="0"/>
                <a:ea typeface="ＭＳ Ｐゴシック" charset="-128"/>
                <a:cs typeface="Arial" pitchFamily="34" charset="0"/>
              </a:rPr>
              <a:t>M.Math</a:t>
            </a:r>
            <a:r>
              <a:rPr lang="en-US" sz="1600" b="0" kern="0" dirty="0">
                <a:solidFill>
                  <a:schemeClr val="bg1"/>
                </a:solidFill>
                <a:latin typeface="Georgia" panose="02040502050405020303" pitchFamily="18" charset="0"/>
                <a:ea typeface="ＭＳ Ｐゴシック" charset="-128"/>
                <a:cs typeface="Arial" pitchFamily="34" charset="0"/>
              </a:rPr>
              <a:t>.</a:t>
            </a:r>
          </a:p>
          <a:p>
            <a:pPr defTabSz="457112">
              <a:spcBef>
                <a:spcPct val="20000"/>
              </a:spcBef>
              <a:defRPr/>
            </a:pPr>
            <a:r>
              <a:rPr lang="en-US" sz="1100" kern="0" dirty="0">
                <a:solidFill>
                  <a:schemeClr val="bg1"/>
                </a:solidFill>
                <a:latin typeface="Georgia" panose="02040502050405020303" pitchFamily="18" charset="0"/>
                <a:ea typeface="ＭＳ Ｐゴシック" charset="-128"/>
                <a:cs typeface="Arial" pitchFamily="34" charset="0"/>
              </a:rPr>
              <a:t>dwharder@uwaterloo.ca</a:t>
            </a:r>
          </a:p>
          <a:p>
            <a:pPr defTabSz="457112">
              <a:spcBef>
                <a:spcPct val="20000"/>
              </a:spcBef>
              <a:defRPr/>
            </a:pPr>
            <a:r>
              <a:rPr lang="en-US" sz="1100" kern="0" dirty="0">
                <a:solidFill>
                  <a:schemeClr val="bg1"/>
                </a:solidFill>
                <a:latin typeface="Georgia" panose="02040502050405020303" pitchFamily="18" charset="0"/>
                <a:ea typeface="ＭＳ Ｐゴシック" charset="-128"/>
                <a:cs typeface="Arial" pitchFamily="34" charset="0"/>
              </a:rPr>
              <a:t>dwharder@gmail.com</a:t>
            </a:r>
            <a:endParaRPr lang="en-US" sz="1050" kern="0" dirty="0">
              <a:solidFill>
                <a:schemeClr val="bg1"/>
              </a:solidFill>
              <a:latin typeface="Georgia" panose="02040502050405020303" pitchFamily="18" charset="0"/>
              <a:ea typeface="ＭＳ Ｐゴシック" charset="-128"/>
              <a:cs typeface="Arial" pitchFamily="34" charset="0"/>
            </a:endParaRPr>
          </a:p>
        </p:txBody>
      </p:sp>
      <p:pic>
        <p:nvPicPr>
          <p:cNvPr id="13"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251520" y="6257914"/>
            <a:ext cx="1272512" cy="411446"/>
          </a:xfrm>
          <a:prstGeom prst="rect">
            <a:avLst/>
          </a:prstGeom>
          <a:noFill/>
          <a:ln w="9525">
            <a:noFill/>
            <a:miter lim="800000"/>
            <a:headEnd/>
            <a:tailEnd/>
          </a:ln>
        </p:spPr>
      </p:pic>
      <p:pic>
        <p:nvPicPr>
          <p:cNvPr id="14" name="Picture 3"/>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6511" y="-27384"/>
            <a:ext cx="2699345"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38" name="Picture 2" descr="C:\Users\Douglas\Desktop\mcpl.png"/>
          <p:cNvPicPr>
            <a:picLocks noChangeAspect="1" noChangeArrowheads="1"/>
          </p:cNvPicPr>
          <p:nvPr userDrawn="1"/>
        </p:nvPicPr>
        <p:blipFill>
          <a:blip r:embed="rId5" cstate="print">
            <a:extLst>
              <a:ext uri="{BEBA8EAE-BF5A-486C-A8C5-ECC9F3942E4B}">
                <a14:imgProps xmlns:a14="http://schemas.microsoft.com/office/drawing/2010/main">
                  <a14:imgLayer r:embed="rId6">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7629728" y="6089233"/>
            <a:ext cx="304800" cy="298449"/>
          </a:xfrm>
          <a:prstGeom prst="rect">
            <a:avLst/>
          </a:prstGeom>
          <a:noFill/>
          <a:extLst>
            <a:ext uri="{909E8E84-426E-40DD-AFC4-6F175D3DCCD1}">
              <a14:hiddenFill xmlns:a14="http://schemas.microsoft.com/office/drawing/2010/main">
                <a:solidFill>
                  <a:srgbClr val="FFFFFF"/>
                </a:solidFill>
              </a14:hiddenFill>
            </a:ext>
          </a:extLst>
        </p:spPr>
      </p:pic>
      <p:pic>
        <p:nvPicPr>
          <p:cNvPr id="14339" name="Picture 3" descr="C:\Users\Douglas\Desktop\linc.gif"/>
          <p:cNvPicPr>
            <a:picLocks noChangeAspect="1" noChangeArrowheads="1"/>
          </p:cNvPicPr>
          <p:nvPr userDrawn="1"/>
        </p:nvPicPr>
        <p:blipFill>
          <a:blip r:embed="rId7" cstate="print">
            <a:extLst>
              <a:ext uri="{BEBA8EAE-BF5A-486C-A8C5-ECC9F3942E4B}">
                <a14:imgProps xmlns:a14="http://schemas.microsoft.com/office/drawing/2010/main">
                  <a14:imgLayer r:embed="rId8">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137220" y="5410200"/>
            <a:ext cx="274922" cy="353348"/>
          </a:xfrm>
          <a:prstGeom prst="rect">
            <a:avLst/>
          </a:prstGeom>
          <a:noFill/>
          <a:extLst>
            <a:ext uri="{909E8E84-426E-40DD-AFC4-6F175D3DCCD1}">
              <a14:hiddenFill xmlns:a14="http://schemas.microsoft.com/office/drawing/2010/main">
                <a:solidFill>
                  <a:srgbClr val="FFFFFF"/>
                </a:solidFill>
              </a14:hiddenFill>
            </a:ext>
          </a:extLst>
        </p:spPr>
      </p:pic>
      <p:pic>
        <p:nvPicPr>
          <p:cNvPr id="14341" name="Picture 5" descr="C:\Users\Douglas\Desktop\Intelligence_Branch_(Canadian_Forces)_badge.png"/>
          <p:cNvPicPr>
            <a:picLocks noChangeAspect="1" noChangeArrowheads="1"/>
          </p:cNvPicPr>
          <p:nvPr userDrawn="1"/>
        </p:nvPicPr>
        <p:blipFill>
          <a:blip r:embed="rId9" cstate="print">
            <a:extLst>
              <a:ext uri="{BEBA8EAE-BF5A-486C-A8C5-ECC9F3942E4B}">
                <a14:imgProps xmlns:a14="http://schemas.microsoft.com/office/drawing/2010/main">
                  <a14:imgLayer r:embed="rId10">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2662834" y="380301"/>
            <a:ext cx="271006" cy="3489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2671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mbria" panose="02040503050406030204" pitchFamily="18" charset="0"/>
                <a:ea typeface="Cambria" panose="02040503050406030204" pitchFamily="18" charset="0"/>
              </a:defRPr>
            </a:lvl1pPr>
          </a:lstStyle>
          <a:p>
            <a:r>
              <a:rPr lang="en-US" dirty="0"/>
              <a:t>Click to edit Master title style</a:t>
            </a:r>
            <a:endParaRPr lang="en-CA" dirty="0"/>
          </a:p>
        </p:txBody>
      </p:sp>
      <p:sp>
        <p:nvSpPr>
          <p:cNvPr id="3" name="Content Placeholder 2"/>
          <p:cNvSpPr>
            <a:spLocks noGrp="1"/>
          </p:cNvSpPr>
          <p:nvPr>
            <p:ph idx="1"/>
          </p:nvPr>
        </p:nvSpPr>
        <p:spPr/>
        <p:txBody>
          <a:bodyPr/>
          <a:lstStyle>
            <a:lvl1pPr>
              <a:defRPr>
                <a:latin typeface="Cambria" panose="02040503050406030204" pitchFamily="18" charset="0"/>
                <a:ea typeface="Cambria" panose="02040503050406030204" pitchFamily="18" charset="0"/>
              </a:defRPr>
            </a:lvl1pPr>
            <a:lvl2pPr>
              <a:defRPr>
                <a:latin typeface="Cambria" panose="02040503050406030204" pitchFamily="18" charset="0"/>
                <a:ea typeface="Cambria" panose="02040503050406030204" pitchFamily="18" charset="0"/>
              </a:defRPr>
            </a:lvl2pPr>
            <a:lvl3pPr>
              <a:defRPr>
                <a:latin typeface="Cambria" panose="02040503050406030204" pitchFamily="18" charset="0"/>
                <a:ea typeface="Cambria" panose="02040503050406030204" pitchFamily="18" charset="0"/>
              </a:defRPr>
            </a:lvl3pPr>
            <a:lvl4pPr>
              <a:defRPr>
                <a:latin typeface="Cambria" panose="02040503050406030204" pitchFamily="18" charset="0"/>
                <a:ea typeface="Cambria" panose="02040503050406030204" pitchFamily="18" charset="0"/>
              </a:defRPr>
            </a:lvl4pPr>
            <a:lvl5pPr>
              <a:defRPr>
                <a:latin typeface="Cambria" panose="02040503050406030204" pitchFamily="18" charset="0"/>
                <a:ea typeface="Cambria" panose="02040503050406030204" pitchFamily="18"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5" name="Footer Placeholder 4"/>
          <p:cNvSpPr>
            <a:spLocks noGrp="1"/>
          </p:cNvSpPr>
          <p:nvPr>
            <p:ph type="ftr" sz="quarter" idx="11"/>
          </p:nvPr>
        </p:nvSpPr>
        <p:spPr/>
        <p:txBody>
          <a:bodyPr/>
          <a:lstStyle>
            <a:lvl1pPr>
              <a:defRPr>
                <a:latin typeface="Cambria" panose="02040503050406030204" pitchFamily="18" charset="0"/>
                <a:ea typeface="Cambria" panose="02040503050406030204" pitchFamily="18" charset="0"/>
              </a:defRPr>
            </a:lvl1pPr>
          </a:lstStyle>
          <a:p>
            <a:r>
              <a:rPr lang="en-US"/>
              <a:t>The superposition principle</a:t>
            </a:r>
            <a:endParaRPr lang="en-CA"/>
          </a:p>
        </p:txBody>
      </p:sp>
      <p:sp>
        <p:nvSpPr>
          <p:cNvPr id="6" name="Slide Number Placeholder 5"/>
          <p:cNvSpPr>
            <a:spLocks noGrp="1"/>
          </p:cNvSpPr>
          <p:nvPr>
            <p:ph type="sldNum" sz="quarter" idx="12"/>
          </p:nvPr>
        </p:nvSpPr>
        <p:spPr>
          <a:xfrm>
            <a:off x="7239000" y="6356350"/>
            <a:ext cx="1066800" cy="365125"/>
          </a:xfrm>
        </p:spPr>
        <p:txBody>
          <a:bodyPr/>
          <a:lstStyle>
            <a:lvl1pPr>
              <a:defRPr>
                <a:latin typeface="Bookman Old Style" panose="02050604050505020204" pitchFamily="18" charset="0"/>
              </a:defRPr>
            </a:lvl1pPr>
          </a:lstStyle>
          <a:p>
            <a:fld id="{42EF6DC8-DA9C-4533-8A40-BB00A2545AF8}" type="slidenum">
              <a:rPr lang="en-CA" smtClean="0"/>
              <a:pPr/>
              <a:t>‹#›</a:t>
            </a:fld>
            <a:endParaRPr lang="en-CA"/>
          </a:p>
        </p:txBody>
      </p:sp>
    </p:spTree>
    <p:extLst>
      <p:ext uri="{BB962C8B-B14F-4D97-AF65-F5344CB8AC3E}">
        <p14:creationId xmlns:p14="http://schemas.microsoft.com/office/powerpoint/2010/main" val="35492794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a:t>Click to edit Master title style</a:t>
            </a:r>
            <a:endParaRPr lang="en-CA"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rgbClr val="FFFF99"/>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r>
              <a:rPr lang="en-US"/>
              <a:t>The superposition principle</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502879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4" name="Content Placeholder 3"/>
          <p:cNvSpPr>
            <a:spLocks noGrp="1"/>
          </p:cNvSpPr>
          <p:nvPr>
            <p:ph sz="half" idx="2"/>
          </p:nvPr>
        </p:nvSpPr>
        <p:spPr>
          <a:xfrm>
            <a:off x="4648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6" name="Footer Placeholder 5"/>
          <p:cNvSpPr>
            <a:spLocks noGrp="1"/>
          </p:cNvSpPr>
          <p:nvPr>
            <p:ph type="ftr" sz="quarter" idx="11"/>
          </p:nvPr>
        </p:nvSpPr>
        <p:spPr/>
        <p:txBody>
          <a:bodyPr/>
          <a:lstStyle/>
          <a:p>
            <a:r>
              <a:rPr lang="en-US"/>
              <a:t>The superposition principle</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841951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8" name="Footer Placeholder 7"/>
          <p:cNvSpPr>
            <a:spLocks noGrp="1"/>
          </p:cNvSpPr>
          <p:nvPr>
            <p:ph type="ftr" sz="quarter" idx="11"/>
          </p:nvPr>
        </p:nvSpPr>
        <p:spPr/>
        <p:txBody>
          <a:bodyPr/>
          <a:lstStyle/>
          <a:p>
            <a:r>
              <a:rPr lang="en-US"/>
              <a:t>The superposition principle</a:t>
            </a:r>
            <a:endParaRPr lang="en-CA"/>
          </a:p>
        </p:txBody>
      </p:sp>
      <p:sp>
        <p:nvSpPr>
          <p:cNvPr id="9" name="Slide Number Placeholder 8"/>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40194960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4" name="Footer Placeholder 3"/>
          <p:cNvSpPr>
            <a:spLocks noGrp="1"/>
          </p:cNvSpPr>
          <p:nvPr>
            <p:ph type="ftr" sz="quarter" idx="11"/>
          </p:nvPr>
        </p:nvSpPr>
        <p:spPr/>
        <p:txBody>
          <a:bodyPr/>
          <a:lstStyle/>
          <a:p>
            <a:r>
              <a:rPr lang="en-US"/>
              <a:t>The superposition principle</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596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a:t>The superposition principle</a:t>
            </a:r>
            <a:endParaRPr lang="en-CA"/>
          </a:p>
        </p:txBody>
      </p:sp>
      <p:sp>
        <p:nvSpPr>
          <p:cNvPr id="4" name="Slide Number Placeholder 3"/>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9197145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a:t>The superposition principle</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1872226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a:t>The superposition principle</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445017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Footer Placeholder 4"/>
          <p:cNvSpPr>
            <a:spLocks noGrp="1"/>
          </p:cNvSpPr>
          <p:nvPr>
            <p:ph type="ftr" sz="quarter" idx="11"/>
          </p:nvPr>
        </p:nvSpPr>
        <p:spPr/>
        <p:txBody>
          <a:bodyPr/>
          <a:lstStyle/>
          <a:p>
            <a:r>
              <a:rPr lang="en-US"/>
              <a:t>The superposition principle</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90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Footer Placeholder 4"/>
          <p:cNvSpPr>
            <a:spLocks noGrp="1"/>
          </p:cNvSpPr>
          <p:nvPr>
            <p:ph type="ftr" sz="quarter" idx="11"/>
          </p:nvPr>
        </p:nvSpPr>
        <p:spPr/>
        <p:txBody>
          <a:bodyPr/>
          <a:lstStyle/>
          <a:p>
            <a:r>
              <a:rPr lang="en-US"/>
              <a:t>The superposition principle</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38854861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endParaRPr lang="en-CA"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5" name="Footer Placeholder 4"/>
          <p:cNvSpPr>
            <a:spLocks noGrp="1"/>
          </p:cNvSpPr>
          <p:nvPr>
            <p:ph type="ftr" sz="quarter" idx="3"/>
          </p:nvPr>
        </p:nvSpPr>
        <p:spPr>
          <a:xfrm>
            <a:off x="1952091" y="76200"/>
            <a:ext cx="6353710" cy="365125"/>
          </a:xfrm>
          <a:prstGeom prst="rect">
            <a:avLst/>
          </a:prstGeom>
        </p:spPr>
        <p:txBody>
          <a:bodyPr vert="horz" lIns="91440" tIns="45720" rIns="91440" bIns="45720" rtlCol="0" anchor="ctr"/>
          <a:lstStyle>
            <a:lvl1pPr algn="r">
              <a:defRPr sz="1600" b="0">
                <a:solidFill>
                  <a:schemeClr val="bg1"/>
                </a:solidFill>
                <a:latin typeface="Times New Roman" panose="02020603050405020304" pitchFamily="18" charset="0"/>
                <a:cs typeface="Times New Roman" panose="02020603050405020304" pitchFamily="18" charset="0"/>
              </a:defRPr>
            </a:lvl1pPr>
          </a:lstStyle>
          <a:p>
            <a:r>
              <a:rPr lang="en-US"/>
              <a:t>The superposition principle</a:t>
            </a:r>
            <a:endParaRPr lang="en-CA" dirty="0"/>
          </a:p>
        </p:txBody>
      </p:sp>
      <p:sp>
        <p:nvSpPr>
          <p:cNvPr id="6" name="Slide Number Placeholder 5"/>
          <p:cNvSpPr>
            <a:spLocks noGrp="1"/>
          </p:cNvSpPr>
          <p:nvPr>
            <p:ph type="sldNum" sz="quarter" idx="4"/>
          </p:nvPr>
        </p:nvSpPr>
        <p:spPr>
          <a:xfrm>
            <a:off x="7620000" y="6356350"/>
            <a:ext cx="1066800" cy="365125"/>
          </a:xfrm>
          <a:prstGeom prst="rect">
            <a:avLst/>
          </a:prstGeom>
        </p:spPr>
        <p:txBody>
          <a:bodyPr vert="horz" lIns="91440" tIns="45720" rIns="91440" bIns="45720" rtlCol="0" anchor="ctr"/>
          <a:lstStyle>
            <a:lvl1pPr algn="r">
              <a:defRPr sz="1200" b="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stStyle>
          <a:p>
            <a:fld id="{42EF6DC8-DA9C-4533-8A40-BB00A2545AF8}" type="slidenum">
              <a:rPr lang="en-CA" smtClean="0"/>
              <a:pPr/>
              <a:t>‹#›</a:t>
            </a:fld>
            <a:endParaRPr lang="en-CA"/>
          </a:p>
        </p:txBody>
      </p:sp>
      <p:pic>
        <p:nvPicPr>
          <p:cNvPr id="7" name="Picture 3"/>
          <p:cNvPicPr>
            <a:picLocks noChangeAspect="1" noChangeArrowheads="1"/>
          </p:cNvPicPr>
          <p:nvPr/>
        </p:nvPicPr>
        <p:blipFill rotWithShape="1">
          <a:blip r:embed="rId14" cstate="print">
            <a:extLst>
              <a:ext uri="{28A0092B-C50C-407E-A947-70E740481C1C}">
                <a14:useLocalDpi xmlns:a14="http://schemas.microsoft.com/office/drawing/2010/main" val="0"/>
              </a:ext>
            </a:extLst>
          </a:blip>
          <a:srcRect r="75223"/>
          <a:stretch/>
        </p:blipFill>
        <p:spPr bwMode="auto">
          <a:xfrm>
            <a:off x="-36511" y="-27384"/>
            <a:ext cx="668809"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914225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914400" rtl="0" eaLnBrk="1" latinLnBrk="0" hangingPunct="1">
        <a:spcBef>
          <a:spcPct val="0"/>
        </a:spcBef>
        <a:buNone/>
        <a:defRPr sz="3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p:titleStyle>
    <p:bodyStyle>
      <a:lvl1pPr marL="342900" indent="-342900" algn="l" defTabSz="914400" rtl="0" eaLnBrk="1" latinLnBrk="0" hangingPunct="1">
        <a:spcBef>
          <a:spcPct val="20000"/>
        </a:spcBef>
        <a:buFont typeface="Arial" panose="020B0604020202020204" pitchFamily="34" charset="0"/>
        <a:buChar char="•"/>
        <a:defRPr sz="2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vl2pPr marL="742950" indent="-285750" algn="l" defTabSz="914400" rtl="0" eaLnBrk="1" latinLnBrk="0" hangingPunct="1">
        <a:spcBef>
          <a:spcPct val="20000"/>
        </a:spcBef>
        <a:buFont typeface="Arial" panose="020B0604020202020204" pitchFamily="34" charset="0"/>
        <a:buChar char="–"/>
        <a:defRPr sz="21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2pPr>
      <a:lvl3pPr marL="1143000" indent="-228600" algn="l" defTabSz="914400" rtl="0" eaLnBrk="1" latinLnBrk="0" hangingPunct="1">
        <a:spcBef>
          <a:spcPct val="20000"/>
        </a:spcBef>
        <a:buFont typeface="Arial" panose="020B0604020202020204" pitchFamily="34" charset="0"/>
        <a:buChar char="•"/>
        <a:defRPr sz="20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3pPr>
      <a:lvl4pPr marL="1600200" indent="-228600" algn="l" defTabSz="914400" rtl="0" eaLnBrk="1" latinLnBrk="0" hangingPunct="1">
        <a:spcBef>
          <a:spcPct val="20000"/>
        </a:spcBef>
        <a:buFont typeface="Arial" panose="020B0604020202020204" pitchFamily="34" charset="0"/>
        <a:buChar char="–"/>
        <a:defRPr sz="19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4pPr>
      <a:lvl5pPr marL="2057400" indent="-228600" algn="l" defTabSz="914400" rtl="0" eaLnBrk="1" latinLnBrk="0" hangingPunct="1">
        <a:spcBef>
          <a:spcPct val="20000"/>
        </a:spcBef>
        <a:buFont typeface="Arial" panose="020B0604020202020204" pitchFamily="34" charset="0"/>
        <a:buChar char="»"/>
        <a:defRPr sz="18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audio" Target="../media/media3.m4a"/><Relationship Id="rId2" Type="http://schemas.microsoft.com/office/2007/relationships/media" Target="../media/media3.m4a"/><Relationship Id="rId1" Type="http://schemas.openxmlformats.org/officeDocument/2006/relationships/tags" Target="../tags/tag1.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audio" Target="../media/media4.m4a"/><Relationship Id="rId2" Type="http://schemas.microsoft.com/office/2007/relationships/media" Target="../media/media4.m4a"/><Relationship Id="rId1" Type="http://schemas.openxmlformats.org/officeDocument/2006/relationships/tags" Target="../tags/tag2.xml"/><Relationship Id="rId6" Type="http://schemas.openxmlformats.org/officeDocument/2006/relationships/image" Target="../media/image8.png"/><Relationship Id="rId5" Type="http://schemas.openxmlformats.org/officeDocument/2006/relationships/image" Target="../media/image9.png"/><Relationship Id="rId4"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audio" Target="../media/media5.m4a"/><Relationship Id="rId2" Type="http://schemas.microsoft.com/office/2007/relationships/media" Target="../media/media5.m4a"/><Relationship Id="rId1" Type="http://schemas.openxmlformats.org/officeDocument/2006/relationships/tags" Target="../tags/tag3.xml"/><Relationship Id="rId6" Type="http://schemas.openxmlformats.org/officeDocument/2006/relationships/image" Target="../media/image8.png"/><Relationship Id="rId5" Type="http://schemas.openxmlformats.org/officeDocument/2006/relationships/image" Target="../media/image10.png"/><Relationship Id="rId4"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audio" Target="../media/media6.m4a"/><Relationship Id="rId2" Type="http://schemas.microsoft.com/office/2007/relationships/media" Target="../media/media6.m4a"/><Relationship Id="rId1" Type="http://schemas.openxmlformats.org/officeDocument/2006/relationships/tags" Target="../tags/tag4.xml"/><Relationship Id="rId6" Type="http://schemas.openxmlformats.org/officeDocument/2006/relationships/image" Target="../media/image8.png"/><Relationship Id="rId5" Type="http://schemas.openxmlformats.org/officeDocument/2006/relationships/image" Target="../media/image11.png"/><Relationship Id="rId4"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oleObject" Target="../embeddings/oleObject2.bin"/><Relationship Id="rId3" Type="http://schemas.microsoft.com/office/2007/relationships/media" Target="../media/media7.m4a"/><Relationship Id="rId7" Type="http://schemas.openxmlformats.org/officeDocument/2006/relationships/image" Target="../media/image12.wmf"/><Relationship Id="rId2" Type="http://schemas.openxmlformats.org/officeDocument/2006/relationships/tags" Target="../tags/tag5.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slideLayout" Target="../slideLayouts/slideLayout2.xml"/><Relationship Id="rId10" Type="http://schemas.openxmlformats.org/officeDocument/2006/relationships/image" Target="../media/image8.png"/><Relationship Id="rId4" Type="http://schemas.openxmlformats.org/officeDocument/2006/relationships/audio" Target="../media/media7.m4a"/><Relationship Id="rId9" Type="http://schemas.openxmlformats.org/officeDocument/2006/relationships/image" Target="../media/image13.wmf"/></Relationships>
</file>

<file path=ppt/slides/_rels/slide8.xml.rels><?xml version="1.0" encoding="UTF-8" standalone="yes"?>
<Relationships xmlns="http://schemas.openxmlformats.org/package/2006/relationships"><Relationship Id="rId3" Type="http://schemas.openxmlformats.org/officeDocument/2006/relationships/audio" Target="../media/media8.m4a"/><Relationship Id="rId2" Type="http://schemas.microsoft.com/office/2007/relationships/media" Target="../media/media8.m4a"/><Relationship Id="rId1" Type="http://schemas.openxmlformats.org/officeDocument/2006/relationships/tags" Target="../tags/tag6.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audio" Target="../media/media9.m4a"/><Relationship Id="rId2" Type="http://schemas.microsoft.com/office/2007/relationships/media" Target="../media/media9.m4a"/><Relationship Id="rId1" Type="http://schemas.openxmlformats.org/officeDocument/2006/relationships/tags" Target="../tags/tag7.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media" Target="../media/media10.m4a"/><Relationship Id="rId7" Type="http://schemas.openxmlformats.org/officeDocument/2006/relationships/image" Target="../media/image14.wmf"/><Relationship Id="rId2" Type="http://schemas.openxmlformats.org/officeDocument/2006/relationships/tags" Target="../tags/tag8.xml"/><Relationship Id="rId1" Type="http://schemas.openxmlformats.org/officeDocument/2006/relationships/vmlDrawing" Target="../drawings/vmlDrawing2.vml"/><Relationship Id="rId6" Type="http://schemas.openxmlformats.org/officeDocument/2006/relationships/oleObject" Target="../embeddings/oleObject3.bin"/><Relationship Id="rId5" Type="http://schemas.openxmlformats.org/officeDocument/2006/relationships/slideLayout" Target="../slideLayouts/slideLayout2.xml"/><Relationship Id="rId4" Type="http://schemas.openxmlformats.org/officeDocument/2006/relationships/audio" Target="../media/media10.m4a"/></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m4a"/><Relationship Id="rId1" Type="http://schemas.microsoft.com/office/2007/relationships/media" Target="../media/media11.m4a"/><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wav"/><Relationship Id="rId1" Type="http://schemas.microsoft.com/office/2007/relationships/media" Target="../media/media12.wav"/><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wav"/><Relationship Id="rId1" Type="http://schemas.microsoft.com/office/2007/relationships/media" Target="../media/media13.wav"/><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15.png"/><Relationship Id="rId2" Type="http://schemas.openxmlformats.org/officeDocument/2006/relationships/audio" Target="../media/media14.wav"/><Relationship Id="rId1" Type="http://schemas.microsoft.com/office/2007/relationships/media" Target="../media/media14.wav"/><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wav"/><Relationship Id="rId1" Type="http://schemas.microsoft.com/office/2007/relationships/media" Target="../media/media15.wav"/><Relationship Id="rId4"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8.1 The superposition principle</a:t>
            </a:r>
            <a:endParaRPr lang="en-CA" dirty="0"/>
          </a:p>
        </p:txBody>
      </p:sp>
      <p:sp>
        <p:nvSpPr>
          <p:cNvPr id="3" name="AutoShape 5" descr="File:L&amp;W Regt Badg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5" name="AutoShape 8" descr="https://army.ca/inf/linc.gif"/>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6" name="AutoShape 10" descr="https://army.ca/inf/linc.gif"/>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7" name="Audio 6">
            <a:hlinkClick r:id="" action="ppaction://media"/>
            <a:extLst>
              <a:ext uri="{FF2B5EF4-FFF2-40B4-BE49-F238E27FC236}">
                <a16:creationId xmlns:a16="http://schemas.microsoft.com/office/drawing/2014/main" id="{DA1F2452-D83D-4CAC-A306-FB0C1B576C3F}"/>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56847970"/>
      </p:ext>
    </p:extLst>
  </p:cSld>
  <p:clrMapOvr>
    <a:masterClrMapping/>
  </p:clrMapOvr>
  <mc:AlternateContent xmlns:mc="http://schemas.openxmlformats.org/markup-compatibility/2006">
    <mc:Choice xmlns:p14="http://schemas.microsoft.com/office/powerpoint/2010/main" Requires="p14">
      <p:transition spd="slow" p14:dur="2000" advTm="16402"/>
    </mc:Choice>
    <mc:Fallback>
      <p:transition spd="slow" advTm="1640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Introduction</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In this topic, we will</a:t>
            </a:r>
          </a:p>
          <a:p>
            <a:pPr lvl="1"/>
            <a:r>
              <a:rPr lang="en-US" dirty="0"/>
              <a:t>Describe the superposition principle</a:t>
            </a:r>
          </a:p>
          <a:p>
            <a:pPr lvl="1"/>
            <a:r>
              <a:rPr lang="en-US" dirty="0"/>
              <a:t>Give some examples</a:t>
            </a:r>
          </a:p>
          <a:p>
            <a:pPr lvl="1"/>
            <a:r>
              <a:rPr lang="en-US" dirty="0">
                <a:latin typeface="Times New Roman" panose="02020603050405020304" pitchFamily="18" charset="0"/>
              </a:rPr>
              <a:t>Examine the need for functions that preserve vector space operations</a:t>
            </a:r>
          </a:p>
        </p:txBody>
      </p:sp>
      <p:sp>
        <p:nvSpPr>
          <p:cNvPr id="4" name="Footer Placeholder 3"/>
          <p:cNvSpPr>
            <a:spLocks noGrp="1"/>
          </p:cNvSpPr>
          <p:nvPr>
            <p:ph type="ftr" sz="quarter" idx="11"/>
          </p:nvPr>
        </p:nvSpPr>
        <p:spPr/>
        <p:txBody>
          <a:bodyPr/>
          <a:lstStyle/>
          <a:p>
            <a:r>
              <a:rPr lang="en-US"/>
              <a:t>The superposition principle</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2</a:t>
            </a:fld>
            <a:endParaRPr lang="en-CA"/>
          </a:p>
        </p:txBody>
      </p:sp>
      <p:pic>
        <p:nvPicPr>
          <p:cNvPr id="9" name="Audio 8">
            <a:hlinkClick r:id="" action="ppaction://media"/>
            <a:extLst>
              <a:ext uri="{FF2B5EF4-FFF2-40B4-BE49-F238E27FC236}">
                <a16:creationId xmlns:a16="http://schemas.microsoft.com/office/drawing/2014/main" id="{FB7572C0-8CDB-41C3-B3DC-8FBE17F2AE9D}"/>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835283541"/>
      </p:ext>
    </p:extLst>
  </p:cSld>
  <p:clrMapOvr>
    <a:masterClrMapping/>
  </p:clrMapOvr>
  <mc:AlternateContent xmlns:mc="http://schemas.openxmlformats.org/markup-compatibility/2006">
    <mc:Choice xmlns:p14="http://schemas.microsoft.com/office/powerpoint/2010/main" Requires="p14">
      <p:transition spd="slow" p14:dur="2000" advTm="15384"/>
    </mc:Choice>
    <mc:Fallback>
      <p:transition spd="slow" advTm="1538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Background</a:t>
            </a:r>
            <a:endParaRPr lang="en-CA" dirty="0"/>
          </a:p>
        </p:txBody>
      </p:sp>
      <p:sp>
        <p:nvSpPr>
          <p:cNvPr id="3" name="Content Placeholder 2"/>
          <p:cNvSpPr>
            <a:spLocks noGrp="1"/>
          </p:cNvSpPr>
          <p:nvPr>
            <p:ph idx="1"/>
          </p:nvPr>
        </p:nvSpPr>
        <p:spPr/>
        <p:txBody>
          <a:bodyPr/>
          <a:lstStyle/>
          <a:p>
            <a:r>
              <a:rPr lang="en-US" dirty="0"/>
              <a:t>The </a:t>
            </a:r>
            <a:r>
              <a:rPr lang="en-US" i="1" dirty="0"/>
              <a:t>superposition principle </a:t>
            </a:r>
            <a:r>
              <a:rPr lang="en-US" dirty="0"/>
              <a:t>is an observation from physics that there are many systems where the net response at a given place and time caused by two or more stimuli is the sum of the response that would have been caused by each stimulus individually.</a:t>
            </a:r>
          </a:p>
        </p:txBody>
      </p:sp>
      <p:sp>
        <p:nvSpPr>
          <p:cNvPr id="4" name="Footer Placeholder 3"/>
          <p:cNvSpPr>
            <a:spLocks noGrp="1"/>
          </p:cNvSpPr>
          <p:nvPr>
            <p:ph type="ftr" sz="quarter" idx="11"/>
          </p:nvPr>
        </p:nvSpPr>
        <p:spPr/>
        <p:txBody>
          <a:bodyPr/>
          <a:lstStyle/>
          <a:p>
            <a:r>
              <a:rPr lang="en-US"/>
              <a:t>The superposition principle</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3</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27" name="Audio 26">
            <a:hlinkClick r:id="" action="ppaction://media"/>
            <a:extLst>
              <a:ext uri="{FF2B5EF4-FFF2-40B4-BE49-F238E27FC236}">
                <a16:creationId xmlns:a16="http://schemas.microsoft.com/office/drawing/2014/main" id="{2271358F-3FCA-463A-938E-908BA4C02EB3}"/>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675085397"/>
      </p:ext>
    </p:extLst>
  </p:cSld>
  <p:clrMapOvr>
    <a:masterClrMapping/>
  </p:clrMapOvr>
  <mc:AlternateContent xmlns:mc="http://schemas.openxmlformats.org/markup-compatibility/2006">
    <mc:Choice xmlns:p14="http://schemas.microsoft.com/office/powerpoint/2010/main" Requires="p14">
      <p:transition spd="slow" p14:dur="2000" advTm="26061"/>
    </mc:Choice>
    <mc:Fallback>
      <p:transition spd="slow" advTm="2606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7"/>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superposition principle</a:t>
            </a:r>
            <a:endParaRPr lang="en-CA" dirty="0"/>
          </a:p>
        </p:txBody>
      </p:sp>
      <p:sp>
        <p:nvSpPr>
          <p:cNvPr id="3" name="Content Placeholder 2"/>
          <p:cNvSpPr>
            <a:spLocks noGrp="1"/>
          </p:cNvSpPr>
          <p:nvPr>
            <p:ph idx="1"/>
          </p:nvPr>
        </p:nvSpPr>
        <p:spPr/>
        <p:txBody>
          <a:bodyPr/>
          <a:lstStyle/>
          <a:p>
            <a:r>
              <a:rPr lang="en-US" dirty="0"/>
              <a:t>This image shows the superposition of waves:</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pPr lvl="1"/>
            <a:r>
              <a:rPr lang="en-US" dirty="0"/>
              <a:t>One specific single wave, a </a:t>
            </a:r>
            <a:r>
              <a:rPr lang="en-US" i="1" dirty="0"/>
              <a:t>soliton</a:t>
            </a:r>
            <a:r>
              <a:rPr lang="en-US" dirty="0"/>
              <a:t>, does not obey the superposition principle when two such waves meet</a:t>
            </a:r>
          </a:p>
        </p:txBody>
      </p:sp>
      <p:sp>
        <p:nvSpPr>
          <p:cNvPr id="4" name="Footer Placeholder 3"/>
          <p:cNvSpPr>
            <a:spLocks noGrp="1"/>
          </p:cNvSpPr>
          <p:nvPr>
            <p:ph type="ftr" sz="quarter" idx="11"/>
          </p:nvPr>
        </p:nvSpPr>
        <p:spPr/>
        <p:txBody>
          <a:bodyPr/>
          <a:lstStyle/>
          <a:p>
            <a:r>
              <a:rPr lang="en-US"/>
              <a:t>The superposition principle</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4</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8" name="Picture 7">
            <a:extLst>
              <a:ext uri="{FF2B5EF4-FFF2-40B4-BE49-F238E27FC236}">
                <a16:creationId xmlns:a16="http://schemas.microsoft.com/office/drawing/2014/main" id="{01917D49-7683-4323-99F8-DDBFAF535479}"/>
              </a:ext>
            </a:extLst>
          </p:cNvPr>
          <p:cNvPicPr>
            <a:picLocks noChangeAspect="1"/>
          </p:cNvPicPr>
          <p:nvPr/>
        </p:nvPicPr>
        <p:blipFill>
          <a:blip r:embed="rId5"/>
          <a:stretch>
            <a:fillRect/>
          </a:stretch>
        </p:blipFill>
        <p:spPr>
          <a:xfrm>
            <a:off x="2615009" y="2121584"/>
            <a:ext cx="4035902" cy="3005588"/>
          </a:xfrm>
          <a:prstGeom prst="rect">
            <a:avLst/>
          </a:prstGeom>
        </p:spPr>
      </p:pic>
      <p:sp>
        <p:nvSpPr>
          <p:cNvPr id="11" name="TextBox 10">
            <a:extLst>
              <a:ext uri="{FF2B5EF4-FFF2-40B4-BE49-F238E27FC236}">
                <a16:creationId xmlns:a16="http://schemas.microsoft.com/office/drawing/2014/main" id="{525B9DD3-21B4-4B01-885D-1963238FFFD7}"/>
              </a:ext>
            </a:extLst>
          </p:cNvPr>
          <p:cNvSpPr txBox="1"/>
          <p:nvPr/>
        </p:nvSpPr>
        <p:spPr>
          <a:xfrm>
            <a:off x="108051" y="6450950"/>
            <a:ext cx="3688079" cy="307777"/>
          </a:xfrm>
          <a:prstGeom prst="rect">
            <a:avLst/>
          </a:prstGeom>
          <a:noFill/>
        </p:spPr>
        <p:txBody>
          <a:bodyPr wrap="square">
            <a:spAutoFit/>
          </a:bodyPr>
          <a:lstStyle/>
          <a:p>
            <a:r>
              <a:rPr lang="en-US" sz="1400" dirty="0">
                <a:solidFill>
                  <a:schemeClr val="bg1"/>
                </a:solidFill>
                <a:latin typeface="Cambria" panose="02040503050406030204" pitchFamily="18" charset="0"/>
                <a:ea typeface="Cambria" panose="02040503050406030204" pitchFamily="18" charset="0"/>
              </a:rPr>
              <a:t>Photograph by Flickr user </a:t>
            </a:r>
            <a:r>
              <a:rPr lang="en-US" sz="1400" dirty="0" err="1">
                <a:solidFill>
                  <a:schemeClr val="bg1"/>
                </a:solidFill>
                <a:latin typeface="Cambria" panose="02040503050406030204" pitchFamily="18" charset="0"/>
                <a:ea typeface="Cambria" panose="02040503050406030204" pitchFamily="18" charset="0"/>
              </a:rPr>
              <a:t>Spiralz</a:t>
            </a:r>
            <a:endParaRPr lang="en-US" sz="1400" dirty="0">
              <a:solidFill>
                <a:schemeClr val="bg1"/>
              </a:solidFill>
              <a:latin typeface="Cambria" panose="02040503050406030204" pitchFamily="18" charset="0"/>
              <a:ea typeface="Cambria" panose="02040503050406030204" pitchFamily="18" charset="0"/>
            </a:endParaRPr>
          </a:p>
        </p:txBody>
      </p:sp>
      <p:pic>
        <p:nvPicPr>
          <p:cNvPr id="10" name="Audio 9">
            <a:hlinkClick r:id="" action="ppaction://media"/>
            <a:extLst>
              <a:ext uri="{FF2B5EF4-FFF2-40B4-BE49-F238E27FC236}">
                <a16:creationId xmlns:a16="http://schemas.microsoft.com/office/drawing/2014/main" id="{119946CA-6CB0-403A-A286-F5B37CC9B58A}"/>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09257145"/>
      </p:ext>
    </p:extLst>
  </p:cSld>
  <p:clrMapOvr>
    <a:masterClrMapping/>
  </p:clrMapOvr>
  <mc:AlternateContent xmlns:mc="http://schemas.openxmlformats.org/markup-compatibility/2006">
    <mc:Choice xmlns:p14="http://schemas.microsoft.com/office/powerpoint/2010/main" Requires="p14">
      <p:transition spd="slow" p14:dur="2000" advTm="44449"/>
    </mc:Choice>
    <mc:Fallback>
      <p:transition spd="slow" advTm="4444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1" fill="hold" display="0">
                  <p:stCondLst>
                    <p:cond delay="indefinite"/>
                  </p:stCondLst>
                  <p:endCondLst>
                    <p:cond evt="onStopAudio" delay="0">
                      <p:tgtEl>
                        <p:sldTgt/>
                      </p:tgtEl>
                    </p:cond>
                  </p:endCondLst>
                </p:cTn>
                <p:tgtEl>
                  <p:spTgt spid="10"/>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Examples</a:t>
            </a:r>
            <a:endParaRPr lang="en-CA" dirty="0"/>
          </a:p>
        </p:txBody>
      </p:sp>
      <p:sp>
        <p:nvSpPr>
          <p:cNvPr id="3" name="Content Placeholder 2"/>
          <p:cNvSpPr>
            <a:spLocks noGrp="1"/>
          </p:cNvSpPr>
          <p:nvPr>
            <p:ph idx="1"/>
          </p:nvPr>
        </p:nvSpPr>
        <p:spPr/>
        <p:txBody>
          <a:bodyPr/>
          <a:lstStyle/>
          <a:p>
            <a:r>
              <a:rPr lang="en-US" dirty="0"/>
              <a:t>Here we see middle C combined with noise</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pPr lvl="1"/>
            <a:r>
              <a:rPr lang="en-US" dirty="0"/>
              <a:t>One goal of sound engineering is to remove noise</a:t>
            </a:r>
          </a:p>
        </p:txBody>
      </p:sp>
      <p:sp>
        <p:nvSpPr>
          <p:cNvPr id="4" name="Footer Placeholder 3"/>
          <p:cNvSpPr>
            <a:spLocks noGrp="1"/>
          </p:cNvSpPr>
          <p:nvPr>
            <p:ph type="ftr" sz="quarter" idx="11"/>
          </p:nvPr>
        </p:nvSpPr>
        <p:spPr/>
        <p:txBody>
          <a:bodyPr/>
          <a:lstStyle/>
          <a:p>
            <a:r>
              <a:rPr lang="en-US"/>
              <a:t>The superposition principle</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5</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10" name="Picture 9">
            <a:extLst>
              <a:ext uri="{FF2B5EF4-FFF2-40B4-BE49-F238E27FC236}">
                <a16:creationId xmlns:a16="http://schemas.microsoft.com/office/drawing/2014/main" id="{0AC80A31-7EFC-4D1A-8F2B-96FD5A22D16F}"/>
              </a:ext>
            </a:extLst>
          </p:cNvPr>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44289" y="2136149"/>
            <a:ext cx="7994470" cy="2768272"/>
          </a:xfrm>
          <a:prstGeom prst="rect">
            <a:avLst/>
          </a:prstGeom>
          <a:noFill/>
          <a:ln>
            <a:noFill/>
          </a:ln>
        </p:spPr>
      </p:pic>
      <p:pic>
        <p:nvPicPr>
          <p:cNvPr id="12" name="Audio 11">
            <a:hlinkClick r:id="" action="ppaction://media"/>
            <a:extLst>
              <a:ext uri="{FF2B5EF4-FFF2-40B4-BE49-F238E27FC236}">
                <a16:creationId xmlns:a16="http://schemas.microsoft.com/office/drawing/2014/main" id="{7DBCBC52-3C83-4104-976B-0327DAF30AE3}"/>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3310789570"/>
      </p:ext>
    </p:extLst>
  </p:cSld>
  <p:clrMapOvr>
    <a:masterClrMapping/>
  </p:clrMapOvr>
  <mc:AlternateContent xmlns:mc="http://schemas.openxmlformats.org/markup-compatibility/2006">
    <mc:Choice xmlns:p14="http://schemas.microsoft.com/office/powerpoint/2010/main" Requires="p14">
      <p:transition spd="slow" p14:dur="2000" advTm="28446"/>
    </mc:Choice>
    <mc:Fallback>
      <p:transition spd="slow" advTm="2844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1" fill="hold" display="0">
                  <p:stCondLst>
                    <p:cond delay="indefinite"/>
                  </p:stCondLst>
                  <p:endCondLst>
                    <p:cond evt="onStopAudio" delay="0">
                      <p:tgtEl>
                        <p:sldTgt/>
                      </p:tgtEl>
                    </p:cond>
                  </p:endCondLst>
                </p:cTn>
                <p:tgtEl>
                  <p:spTgt spid="1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Examples</a:t>
            </a:r>
            <a:endParaRPr lang="en-CA" dirty="0"/>
          </a:p>
        </p:txBody>
      </p:sp>
      <p:sp>
        <p:nvSpPr>
          <p:cNvPr id="3" name="Content Placeholder 2"/>
          <p:cNvSpPr>
            <a:spLocks noGrp="1"/>
          </p:cNvSpPr>
          <p:nvPr>
            <p:ph idx="1"/>
          </p:nvPr>
        </p:nvSpPr>
        <p:spPr/>
        <p:txBody>
          <a:bodyPr/>
          <a:lstStyle/>
          <a:p>
            <a:r>
              <a:rPr lang="en-US" dirty="0"/>
              <a:t>The goal of noise-cancelling headphones is to:</a:t>
            </a:r>
          </a:p>
          <a:p>
            <a:pPr lvl="1"/>
            <a:r>
              <a:rPr lang="en-US" dirty="0"/>
              <a:t>Estimate the noise vector </a:t>
            </a:r>
            <a:r>
              <a:rPr lang="en-US" b="1" dirty="0"/>
              <a:t>u</a:t>
            </a:r>
            <a:endParaRPr lang="en-US" dirty="0"/>
          </a:p>
          <a:p>
            <a:pPr lvl="1"/>
            <a:r>
              <a:rPr lang="en-US" dirty="0"/>
              <a:t>Introduce –</a:t>
            </a:r>
            <a:r>
              <a:rPr lang="en-US" b="1" dirty="0"/>
              <a:t>u</a:t>
            </a:r>
            <a:r>
              <a:rPr lang="en-US" dirty="0"/>
              <a:t> to the sound generated by the headphones</a:t>
            </a:r>
          </a:p>
          <a:p>
            <a:pPr lvl="2"/>
            <a:r>
              <a:rPr lang="en-US" dirty="0"/>
              <a:t>This cancels out the outside noise</a:t>
            </a:r>
          </a:p>
        </p:txBody>
      </p:sp>
      <p:sp>
        <p:nvSpPr>
          <p:cNvPr id="4" name="Footer Placeholder 3"/>
          <p:cNvSpPr>
            <a:spLocks noGrp="1"/>
          </p:cNvSpPr>
          <p:nvPr>
            <p:ph type="ftr" sz="quarter" idx="11"/>
          </p:nvPr>
        </p:nvSpPr>
        <p:spPr/>
        <p:txBody>
          <a:bodyPr/>
          <a:lstStyle/>
          <a:p>
            <a:r>
              <a:rPr lang="en-US"/>
              <a:t>The superposition principle</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6</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9" name="Picture 8">
            <a:extLst>
              <a:ext uri="{FF2B5EF4-FFF2-40B4-BE49-F238E27FC236}">
                <a16:creationId xmlns:a16="http://schemas.microsoft.com/office/drawing/2014/main" id="{D70A6E76-7B19-4170-9A7C-F305E4D5CF8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bwMode="auto">
          <a:xfrm>
            <a:off x="495658" y="3194692"/>
            <a:ext cx="8152684" cy="3142363"/>
          </a:xfrm>
          <a:prstGeom prst="rect">
            <a:avLst/>
          </a:prstGeom>
          <a:noFill/>
          <a:ln>
            <a:noFill/>
          </a:ln>
        </p:spPr>
      </p:pic>
      <p:pic>
        <p:nvPicPr>
          <p:cNvPr id="11" name="Audio 10">
            <a:hlinkClick r:id="" action="ppaction://media"/>
            <a:extLst>
              <a:ext uri="{FF2B5EF4-FFF2-40B4-BE49-F238E27FC236}">
                <a16:creationId xmlns:a16="http://schemas.microsoft.com/office/drawing/2014/main" id="{CC5C28AB-9821-4237-AF48-C05E77423CCB}"/>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349468438"/>
      </p:ext>
    </p:extLst>
  </p:cSld>
  <p:clrMapOvr>
    <a:masterClrMapping/>
  </p:clrMapOvr>
  <mc:AlternateContent xmlns:mc="http://schemas.openxmlformats.org/markup-compatibility/2006">
    <mc:Choice xmlns:p14="http://schemas.microsoft.com/office/powerpoint/2010/main" Requires="p14">
      <p:transition spd="slow" p14:dur="2000" advTm="80693"/>
    </mc:Choice>
    <mc:Fallback>
      <p:transition spd="slow" advTm="8069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7" fill="hold" display="0">
                  <p:stCondLst>
                    <p:cond delay="indefinite"/>
                  </p:stCondLst>
                  <p:endCondLst>
                    <p:cond evt="onStopAudio" delay="0">
                      <p:tgtEl>
                        <p:sldTgt/>
                      </p:tgtEl>
                    </p:cond>
                  </p:endCondLst>
                </p:cTn>
                <p:tgtEl>
                  <p:spTgt spid="11"/>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Examples</a:t>
            </a:r>
            <a:endParaRPr lang="en-CA" dirty="0"/>
          </a:p>
        </p:txBody>
      </p:sp>
      <p:sp>
        <p:nvSpPr>
          <p:cNvPr id="3" name="Content Placeholder 2"/>
          <p:cNvSpPr>
            <a:spLocks noGrp="1"/>
          </p:cNvSpPr>
          <p:nvPr>
            <p:ph idx="1"/>
          </p:nvPr>
        </p:nvSpPr>
        <p:spPr/>
        <p:txBody>
          <a:bodyPr/>
          <a:lstStyle/>
          <a:p>
            <a:r>
              <a:rPr lang="en-US" dirty="0"/>
              <a:t>The gravitational and electromagnetic forces also obey the superposition principle</a:t>
            </a:r>
            <a:endParaRPr lang="en-US" b="1" dirty="0">
              <a:latin typeface="Edwardian Script ITC" panose="030303020407070D0804" pitchFamily="66" charset="0"/>
            </a:endParaRPr>
          </a:p>
          <a:p>
            <a:endParaRPr lang="en-US" dirty="0">
              <a:latin typeface="Edwardian Script ITC" panose="030303020407070D0804" pitchFamily="66" charset="0"/>
            </a:endParaRPr>
          </a:p>
        </p:txBody>
      </p:sp>
      <p:sp>
        <p:nvSpPr>
          <p:cNvPr id="4" name="Footer Placeholder 3"/>
          <p:cNvSpPr>
            <a:spLocks noGrp="1"/>
          </p:cNvSpPr>
          <p:nvPr>
            <p:ph type="ftr" sz="quarter" idx="11"/>
          </p:nvPr>
        </p:nvSpPr>
        <p:spPr/>
        <p:txBody>
          <a:bodyPr/>
          <a:lstStyle/>
          <a:p>
            <a:r>
              <a:rPr lang="en-US"/>
              <a:t>The superposition principle</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7</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20" name="Rectangle 44">
            <a:extLst>
              <a:ext uri="{FF2B5EF4-FFF2-40B4-BE49-F238E27FC236}">
                <a16:creationId xmlns:a16="http://schemas.microsoft.com/office/drawing/2014/main" id="{5BD35FA3-77BB-4017-BC86-8EA000C80D07}"/>
              </a:ext>
            </a:extLst>
          </p:cNvPr>
          <p:cNvSpPr>
            <a:spLocks noChangeArrowheads="1"/>
          </p:cNvSpPr>
          <p:nvPr/>
        </p:nvSpPr>
        <p:spPr bwMode="auto">
          <a:xfrm>
            <a:off x="896983" y="333538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21" name="Object 20">
            <a:extLst>
              <a:ext uri="{FF2B5EF4-FFF2-40B4-BE49-F238E27FC236}">
                <a16:creationId xmlns:a16="http://schemas.microsoft.com/office/drawing/2014/main" id="{7BDDF02B-645D-46DF-9CE2-A477CAFD8D42}"/>
              </a:ext>
            </a:extLst>
          </p:cNvPr>
          <p:cNvGraphicFramePr>
            <a:graphicFrameLocks noChangeAspect="1"/>
          </p:cNvGraphicFramePr>
          <p:nvPr>
            <p:extLst>
              <p:ext uri="{D42A27DB-BD31-4B8C-83A1-F6EECF244321}">
                <p14:modId xmlns:p14="http://schemas.microsoft.com/office/powerpoint/2010/main" val="2137412247"/>
              </p:ext>
            </p:extLst>
          </p:nvPr>
        </p:nvGraphicFramePr>
        <p:xfrm>
          <a:off x="1628503" y="2347638"/>
          <a:ext cx="5309279" cy="1736680"/>
        </p:xfrm>
        <a:graphic>
          <a:graphicData uri="http://schemas.openxmlformats.org/presentationml/2006/ole">
            <mc:AlternateContent xmlns:mc="http://schemas.openxmlformats.org/markup-compatibility/2006">
              <mc:Choice xmlns:v="urn:schemas-microsoft-com:vml" Requires="v">
                <p:oleObj spid="_x0000_s435253" name="Equation" r:id="rId6" imgW="3047760" imgH="977760" progId="Equation.DSMT4">
                  <p:embed/>
                </p:oleObj>
              </mc:Choice>
              <mc:Fallback>
                <p:oleObj name="Equation" r:id="rId6" imgW="3047760" imgH="977760" progId="Equation.DSMT4">
                  <p:embed/>
                  <p:pic>
                    <p:nvPicPr>
                      <p:cNvPr id="0" name="Object 43"/>
                      <p:cNvPicPr>
                        <a:picLocks noChangeAspect="1" noChangeArrowheads="1"/>
                      </p:cNvPicPr>
                      <p:nvPr/>
                    </p:nvPicPr>
                    <p:blipFill>
                      <a:blip r:embed="rId7"/>
                      <a:srcRect/>
                      <a:stretch>
                        <a:fillRect/>
                      </a:stretch>
                    </p:blipFill>
                    <p:spPr bwMode="auto">
                      <a:xfrm>
                        <a:off x="1628503" y="2347638"/>
                        <a:ext cx="5309279" cy="1736680"/>
                      </a:xfrm>
                      <a:prstGeom prst="rect">
                        <a:avLst/>
                      </a:prstGeom>
                      <a:noFill/>
                    </p:spPr>
                  </p:pic>
                </p:oleObj>
              </mc:Fallback>
            </mc:AlternateContent>
          </a:graphicData>
        </a:graphic>
      </p:graphicFrame>
      <p:graphicFrame>
        <p:nvGraphicFramePr>
          <p:cNvPr id="22" name="Object 21">
            <a:extLst>
              <a:ext uri="{FF2B5EF4-FFF2-40B4-BE49-F238E27FC236}">
                <a16:creationId xmlns:a16="http://schemas.microsoft.com/office/drawing/2014/main" id="{28BE382C-6146-4997-AAF5-86362B2887D7}"/>
              </a:ext>
            </a:extLst>
          </p:cNvPr>
          <p:cNvGraphicFramePr>
            <a:graphicFrameLocks noChangeAspect="1"/>
          </p:cNvGraphicFramePr>
          <p:nvPr>
            <p:extLst>
              <p:ext uri="{D42A27DB-BD31-4B8C-83A1-F6EECF244321}">
                <p14:modId xmlns:p14="http://schemas.microsoft.com/office/powerpoint/2010/main" val="317777467"/>
              </p:ext>
            </p:extLst>
          </p:nvPr>
        </p:nvGraphicFramePr>
        <p:xfrm>
          <a:off x="1932011" y="4323129"/>
          <a:ext cx="4954587" cy="1736725"/>
        </p:xfrm>
        <a:graphic>
          <a:graphicData uri="http://schemas.openxmlformats.org/presentationml/2006/ole">
            <mc:AlternateContent xmlns:mc="http://schemas.openxmlformats.org/markup-compatibility/2006">
              <mc:Choice xmlns:v="urn:schemas-microsoft-com:vml" Requires="v">
                <p:oleObj spid="_x0000_s435254" name="Equation" r:id="rId8" imgW="2844720" imgH="977760" progId="Equation.DSMT4">
                  <p:embed/>
                </p:oleObj>
              </mc:Choice>
              <mc:Fallback>
                <p:oleObj name="Equation" r:id="rId8" imgW="2844720" imgH="977760" progId="Equation.DSMT4">
                  <p:embed/>
                  <p:pic>
                    <p:nvPicPr>
                      <p:cNvPr id="21" name="Object 20">
                        <a:extLst>
                          <a:ext uri="{FF2B5EF4-FFF2-40B4-BE49-F238E27FC236}">
                            <a16:creationId xmlns:a16="http://schemas.microsoft.com/office/drawing/2014/main" id="{7BDDF02B-645D-46DF-9CE2-A477CAFD8D42}"/>
                          </a:ext>
                        </a:extLst>
                      </p:cNvPr>
                      <p:cNvPicPr>
                        <a:picLocks noChangeAspect="1" noChangeArrowheads="1"/>
                      </p:cNvPicPr>
                      <p:nvPr/>
                    </p:nvPicPr>
                    <p:blipFill>
                      <a:blip r:embed="rId9"/>
                      <a:srcRect/>
                      <a:stretch>
                        <a:fillRect/>
                      </a:stretch>
                    </p:blipFill>
                    <p:spPr bwMode="auto">
                      <a:xfrm>
                        <a:off x="1932011" y="4323129"/>
                        <a:ext cx="4954587" cy="1736725"/>
                      </a:xfrm>
                      <a:prstGeom prst="rect">
                        <a:avLst/>
                      </a:prstGeom>
                      <a:noFill/>
                    </p:spPr>
                  </p:pic>
                </p:oleObj>
              </mc:Fallback>
            </mc:AlternateContent>
          </a:graphicData>
        </a:graphic>
      </p:graphicFrame>
      <p:pic>
        <p:nvPicPr>
          <p:cNvPr id="24" name="Audio 23">
            <a:hlinkClick r:id="" action="ppaction://media"/>
            <a:extLst>
              <a:ext uri="{FF2B5EF4-FFF2-40B4-BE49-F238E27FC236}">
                <a16:creationId xmlns:a16="http://schemas.microsoft.com/office/drawing/2014/main" id="{02C6BEB6-8350-4BE6-A96B-5EE6BBE5F826}"/>
              </a:ext>
            </a:extLst>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390267461"/>
      </p:ext>
    </p:extLst>
  </p:cSld>
  <p:clrMapOvr>
    <a:masterClrMapping/>
  </p:clrMapOvr>
  <mc:AlternateContent xmlns:mc="http://schemas.openxmlformats.org/markup-compatibility/2006">
    <mc:Choice xmlns:p14="http://schemas.microsoft.com/office/powerpoint/2010/main" Requires="p14">
      <p:transition spd="slow" p14:dur="2000" advTm="30910"/>
    </mc:Choice>
    <mc:Fallback>
      <p:transition spd="slow" advTm="3091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4"/>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5" fill="hold" display="0">
                  <p:stCondLst>
                    <p:cond delay="indefinite"/>
                  </p:stCondLst>
                  <p:endCondLst>
                    <p:cond evt="onStopAudio" delay="0">
                      <p:tgtEl>
                        <p:sldTgt/>
                      </p:tgtEl>
                    </p:cond>
                  </p:endCondLst>
                </p:cTn>
                <p:tgtEl>
                  <p:spTgt spid="24"/>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Examples</a:t>
            </a:r>
            <a:endParaRPr lang="en-CA" dirty="0"/>
          </a:p>
        </p:txBody>
      </p:sp>
      <p:sp>
        <p:nvSpPr>
          <p:cNvPr id="3" name="Content Placeholder 2"/>
          <p:cNvSpPr>
            <a:spLocks noGrp="1"/>
          </p:cNvSpPr>
          <p:nvPr>
            <p:ph idx="1"/>
          </p:nvPr>
        </p:nvSpPr>
        <p:spPr/>
        <p:txBody>
          <a:bodyPr/>
          <a:lstStyle/>
          <a:p>
            <a:r>
              <a:rPr lang="en-US" dirty="0">
                <a:latin typeface="Times New Roman" panose="02020603050405020304" pitchFamily="18" charset="0"/>
              </a:rPr>
              <a:t>Also, alternating current (</a:t>
            </a:r>
            <a:r>
              <a:rPr lang="en-US" cap="small" dirty="0">
                <a:latin typeface="Times New Roman" panose="02020603050405020304" pitchFamily="18" charset="0"/>
              </a:rPr>
              <a:t>ac</a:t>
            </a:r>
            <a:r>
              <a:rPr lang="en-US" dirty="0">
                <a:latin typeface="Times New Roman" panose="02020603050405020304" pitchFamily="18" charset="0"/>
              </a:rPr>
              <a:t>) circuits with resistors, inductors and capacitors display a vector-like behavior:</a:t>
            </a:r>
          </a:p>
          <a:p>
            <a:pPr lvl="1"/>
            <a:r>
              <a:rPr lang="en-US" dirty="0">
                <a:latin typeface="Times New Roman" panose="02020603050405020304" pitchFamily="18" charset="0"/>
              </a:rPr>
              <a:t>If you double a current, the voltage response double</a:t>
            </a:r>
          </a:p>
          <a:p>
            <a:pPr lvl="2"/>
            <a:r>
              <a:rPr lang="en-US" dirty="0">
                <a:latin typeface="Times New Roman" panose="02020603050405020304" pitchFamily="18" charset="0"/>
              </a:rPr>
              <a:t>Scalar multiplication</a:t>
            </a:r>
          </a:p>
          <a:p>
            <a:pPr lvl="1"/>
            <a:r>
              <a:rPr lang="en-US" dirty="0">
                <a:latin typeface="Times New Roman" panose="02020603050405020304" pitchFamily="18" charset="0"/>
              </a:rPr>
              <a:t>If you add two currents,</a:t>
            </a:r>
            <a:br>
              <a:rPr lang="en-US" dirty="0">
                <a:latin typeface="Times New Roman" panose="02020603050405020304" pitchFamily="18" charset="0"/>
              </a:rPr>
            </a:br>
            <a:r>
              <a:rPr lang="en-US" dirty="0">
                <a:latin typeface="Times New Roman" panose="02020603050405020304" pitchFamily="18" charset="0"/>
              </a:rPr>
              <a:t>  the voltage response is the sum of the individual voltage response</a:t>
            </a:r>
          </a:p>
          <a:p>
            <a:pPr lvl="2"/>
            <a:r>
              <a:rPr lang="en-US" dirty="0">
                <a:latin typeface="Times New Roman" panose="02020603050405020304" pitchFamily="18" charset="0"/>
              </a:rPr>
              <a:t>Vector addition</a:t>
            </a:r>
          </a:p>
        </p:txBody>
      </p:sp>
      <p:sp>
        <p:nvSpPr>
          <p:cNvPr id="4" name="Footer Placeholder 3"/>
          <p:cNvSpPr>
            <a:spLocks noGrp="1"/>
          </p:cNvSpPr>
          <p:nvPr>
            <p:ph type="ftr" sz="quarter" idx="11"/>
          </p:nvPr>
        </p:nvSpPr>
        <p:spPr/>
        <p:txBody>
          <a:bodyPr/>
          <a:lstStyle/>
          <a:p>
            <a:r>
              <a:rPr lang="en-US"/>
              <a:t>The superposition principle</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8</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10" name="Audio 9">
            <a:hlinkClick r:id="" action="ppaction://media"/>
            <a:extLst>
              <a:ext uri="{FF2B5EF4-FFF2-40B4-BE49-F238E27FC236}">
                <a16:creationId xmlns:a16="http://schemas.microsoft.com/office/drawing/2014/main" id="{75AD44EC-C61E-4D2F-97CB-6B2CCBAFFF3B}"/>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634066470"/>
      </p:ext>
    </p:extLst>
  </p:cSld>
  <p:clrMapOvr>
    <a:masterClrMapping/>
  </p:clrMapOvr>
  <mc:AlternateContent xmlns:mc="http://schemas.openxmlformats.org/markup-compatibility/2006">
    <mc:Choice xmlns:p14="http://schemas.microsoft.com/office/powerpoint/2010/main" Requires="p14">
      <p:transition spd="slow" p14:dur="2000" advTm="43777"/>
    </mc:Choice>
    <mc:Fallback>
      <p:transition spd="slow" advTm="4377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9" fill="hold" display="0">
                  <p:stCondLst>
                    <p:cond delay="indefinite"/>
                  </p:stCondLst>
                  <p:endCondLst>
                    <p:cond evt="onStopAudio" delay="0">
                      <p:tgtEl>
                        <p:sldTgt/>
                      </p:tgtEl>
                    </p:cond>
                  </p:endCondLst>
                </p:cTn>
                <p:tgtEl>
                  <p:spTgt spid="10"/>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Consequence</a:t>
            </a:r>
            <a:endParaRPr lang="en-CA" dirty="0"/>
          </a:p>
        </p:txBody>
      </p:sp>
      <p:sp>
        <p:nvSpPr>
          <p:cNvPr id="3" name="Content Placeholder 2"/>
          <p:cNvSpPr>
            <a:spLocks noGrp="1"/>
          </p:cNvSpPr>
          <p:nvPr>
            <p:ph idx="1"/>
          </p:nvPr>
        </p:nvSpPr>
        <p:spPr>
          <a:xfrm>
            <a:off x="457200" y="1600200"/>
            <a:ext cx="8686800" cy="4525963"/>
          </a:xfrm>
        </p:spPr>
        <p:txBody>
          <a:bodyPr/>
          <a:lstStyle/>
          <a:p>
            <a:r>
              <a:rPr lang="en-US" dirty="0">
                <a:latin typeface="Times New Roman" panose="02020603050405020304" pitchFamily="18" charset="0"/>
              </a:rPr>
              <a:t>Engineers prefer to work with mappings that preserve</a:t>
            </a:r>
            <a:br>
              <a:rPr lang="en-US" dirty="0">
                <a:latin typeface="Times New Roman" panose="02020603050405020304" pitchFamily="18" charset="0"/>
              </a:rPr>
            </a:br>
            <a:r>
              <a:rPr lang="en-US" dirty="0">
                <a:latin typeface="Times New Roman" panose="02020603050405020304" pitchFamily="18" charset="0"/>
              </a:rPr>
              <a:t>vector space operations</a:t>
            </a:r>
          </a:p>
          <a:p>
            <a:pPr lvl="1"/>
            <a:r>
              <a:rPr lang="en-US" dirty="0">
                <a:latin typeface="Times New Roman" panose="02020603050405020304" pitchFamily="18" charset="0"/>
              </a:rPr>
              <a:t>The response to a sum of inputs,</a:t>
            </a:r>
            <a:br>
              <a:rPr lang="en-US" dirty="0">
                <a:latin typeface="Times New Roman" panose="02020603050405020304" pitchFamily="18" charset="0"/>
              </a:rPr>
            </a:br>
            <a:r>
              <a:rPr lang="en-US" dirty="0">
                <a:latin typeface="Times New Roman" panose="02020603050405020304" pitchFamily="18" charset="0"/>
              </a:rPr>
              <a:t>	     should be the sum of the responses to the individual inputs</a:t>
            </a:r>
          </a:p>
          <a:p>
            <a:pPr lvl="1"/>
            <a:r>
              <a:rPr lang="en-US" dirty="0">
                <a:latin typeface="Times New Roman" panose="02020603050405020304" pitchFamily="18" charset="0"/>
              </a:rPr>
              <a:t>The response to an </a:t>
            </a:r>
            <a:r>
              <a:rPr lang="en-US" i="1" dirty="0">
                <a:latin typeface="Times New Roman" panose="02020603050405020304" pitchFamily="18" charset="0"/>
              </a:rPr>
              <a:t>attenuated</a:t>
            </a:r>
            <a:r>
              <a:rPr lang="en-US" dirty="0">
                <a:latin typeface="Times New Roman" panose="02020603050405020304" pitchFamily="18" charset="0"/>
              </a:rPr>
              <a:t> or </a:t>
            </a:r>
            <a:r>
              <a:rPr lang="en-US" i="1" dirty="0">
                <a:latin typeface="Times New Roman" panose="02020603050405020304" pitchFamily="18" charset="0"/>
              </a:rPr>
              <a:t>amplified</a:t>
            </a:r>
            <a:r>
              <a:rPr lang="en-US" dirty="0">
                <a:latin typeface="Times New Roman" panose="02020603050405020304" pitchFamily="18" charset="0"/>
              </a:rPr>
              <a:t> input,</a:t>
            </a:r>
            <a:br>
              <a:rPr lang="en-US" dirty="0">
                <a:latin typeface="Times New Roman" panose="02020603050405020304" pitchFamily="18" charset="0"/>
              </a:rPr>
            </a:br>
            <a:r>
              <a:rPr lang="en-US" dirty="0">
                <a:latin typeface="Times New Roman" panose="02020603050405020304" pitchFamily="18" charset="0"/>
              </a:rPr>
              <a:t>	     should be the response similarly attenuated or amplified</a:t>
            </a:r>
          </a:p>
          <a:p>
            <a:pPr lvl="1"/>
            <a:endParaRPr lang="en-US" dirty="0">
              <a:latin typeface="Times New Roman" panose="02020603050405020304" pitchFamily="18" charset="0"/>
            </a:endParaRPr>
          </a:p>
          <a:p>
            <a:r>
              <a:rPr lang="en-US" dirty="0">
                <a:latin typeface="Times New Roman" panose="02020603050405020304" pitchFamily="18" charset="0"/>
              </a:rPr>
              <a:t>For example, if you develop a sound system that</a:t>
            </a:r>
          </a:p>
          <a:p>
            <a:pPr lvl="1"/>
            <a:r>
              <a:rPr lang="en-US" dirty="0">
                <a:latin typeface="Times New Roman" panose="02020603050405020304" pitchFamily="18" charset="0"/>
              </a:rPr>
              <a:t>Nearly eliminates white noise</a:t>
            </a:r>
          </a:p>
          <a:p>
            <a:pPr lvl="1"/>
            <a:r>
              <a:rPr lang="en-US" dirty="0">
                <a:latin typeface="Times New Roman" panose="02020603050405020304" pitchFamily="18" charset="0"/>
              </a:rPr>
              <a:t>Leaves the volumes of human voices essentially unchanged</a:t>
            </a:r>
          </a:p>
          <a:p>
            <a:pPr marL="0" indent="0">
              <a:buNone/>
            </a:pPr>
            <a:r>
              <a:rPr lang="en-US" dirty="0">
                <a:latin typeface="Times New Roman" panose="02020603050405020304" pitchFamily="18" charset="0"/>
              </a:rPr>
              <a:t>     then when you mix white noise with human voices,</a:t>
            </a:r>
            <a:br>
              <a:rPr lang="en-US" dirty="0">
                <a:latin typeface="Times New Roman" panose="02020603050405020304" pitchFamily="18" charset="0"/>
              </a:rPr>
            </a:br>
            <a:r>
              <a:rPr lang="en-US" dirty="0">
                <a:latin typeface="Times New Roman" panose="02020603050405020304" pitchFamily="18" charset="0"/>
              </a:rPr>
              <a:t>	the noise should still be eliminated while the human voices remain</a:t>
            </a:r>
          </a:p>
        </p:txBody>
      </p:sp>
      <p:sp>
        <p:nvSpPr>
          <p:cNvPr id="4" name="Footer Placeholder 3"/>
          <p:cNvSpPr>
            <a:spLocks noGrp="1"/>
          </p:cNvSpPr>
          <p:nvPr>
            <p:ph type="ftr" sz="quarter" idx="11"/>
          </p:nvPr>
        </p:nvSpPr>
        <p:spPr/>
        <p:txBody>
          <a:bodyPr/>
          <a:lstStyle/>
          <a:p>
            <a:r>
              <a:rPr lang="en-US"/>
              <a:t>The superposition principle</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9</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10" name="Audio 9">
            <a:hlinkClick r:id="" action="ppaction://media"/>
            <a:extLst>
              <a:ext uri="{FF2B5EF4-FFF2-40B4-BE49-F238E27FC236}">
                <a16:creationId xmlns:a16="http://schemas.microsoft.com/office/drawing/2014/main" id="{12AA620B-72A4-4EF3-84D5-51961EE26637}"/>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915678326"/>
      </p:ext>
    </p:extLst>
  </p:cSld>
  <p:clrMapOvr>
    <a:masterClrMapping/>
  </p:clrMapOvr>
  <mc:AlternateContent xmlns:mc="http://schemas.openxmlformats.org/markup-compatibility/2006">
    <mc:Choice xmlns:p14="http://schemas.microsoft.com/office/powerpoint/2010/main" Requires="p14">
      <p:transition spd="slow" p14:dur="2000" advTm="79346"/>
    </mc:Choice>
    <mc:Fallback>
      <p:transition spd="slow" advTm="7934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1" fill="hold" display="0">
                  <p:stCondLst>
                    <p:cond delay="indefinite"/>
                  </p:stCondLst>
                  <p:endCondLst>
                    <p:cond evt="onStopAudio" delay="0">
                      <p:tgtEl>
                        <p:sldTgt/>
                      </p:tgtEl>
                    </p:cond>
                  </p:endCondLst>
                </p:cTn>
                <p:tgtEl>
                  <p:spTgt spid="10"/>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Looking forward</a:t>
            </a:r>
            <a:endParaRPr lang="en-CA" dirty="0"/>
          </a:p>
        </p:txBody>
      </p:sp>
      <p:sp>
        <p:nvSpPr>
          <p:cNvPr id="3" name="Content Placeholder 2"/>
          <p:cNvSpPr>
            <a:spLocks noGrp="1"/>
          </p:cNvSpPr>
          <p:nvPr>
            <p:ph idx="1"/>
          </p:nvPr>
        </p:nvSpPr>
        <p:spPr/>
        <p:txBody>
          <a:bodyPr/>
          <a:lstStyle/>
          <a:p>
            <a:r>
              <a:rPr lang="en-US" dirty="0"/>
              <a:t>Consequently, we will look at linear maps and linear operators:</a:t>
            </a:r>
          </a:p>
          <a:p>
            <a:pPr marL="0" indent="0" algn="ctr">
              <a:buNone/>
            </a:pPr>
            <a:r>
              <a:rPr lang="en-US" i="1" dirty="0">
                <a:latin typeface="Times New Roman" panose="02020603050405020304" pitchFamily="18" charset="0"/>
              </a:rPr>
              <a:t>f</a:t>
            </a:r>
            <a:r>
              <a:rPr lang="en-US" dirty="0">
                <a:latin typeface="Times New Roman" panose="02020603050405020304" pitchFamily="18" charset="0"/>
              </a:rPr>
              <a:t> (</a:t>
            </a:r>
            <a:r>
              <a:rPr lang="en-US" i="1" dirty="0">
                <a:latin typeface="Symbol" panose="05050102010706020507" pitchFamily="18" charset="2"/>
              </a:rPr>
              <a:t>a </a:t>
            </a:r>
            <a:r>
              <a:rPr lang="en-US" b="1" dirty="0">
                <a:latin typeface="Times New Roman" panose="02020603050405020304" pitchFamily="18" charset="0"/>
              </a:rPr>
              <a:t>u</a:t>
            </a:r>
            <a:r>
              <a:rPr lang="en-US" dirty="0">
                <a:latin typeface="Times New Roman" panose="02020603050405020304" pitchFamily="18" charset="0"/>
              </a:rPr>
              <a:t> + </a:t>
            </a:r>
            <a:r>
              <a:rPr lang="en-US" i="1" dirty="0">
                <a:latin typeface="Symbol" panose="05050102010706020507" pitchFamily="18" charset="2"/>
              </a:rPr>
              <a:t>b </a:t>
            </a:r>
            <a:r>
              <a:rPr lang="en-US" b="1" dirty="0">
                <a:latin typeface="Times New Roman" panose="02020603050405020304" pitchFamily="18" charset="0"/>
              </a:rPr>
              <a:t>v</a:t>
            </a:r>
            <a:r>
              <a:rPr lang="en-US" dirty="0">
                <a:latin typeface="Times New Roman" panose="02020603050405020304" pitchFamily="18" charset="0"/>
              </a:rPr>
              <a:t>) = </a:t>
            </a:r>
            <a:r>
              <a:rPr lang="en-US" i="1" dirty="0">
                <a:latin typeface="Symbol" panose="05050102010706020507" pitchFamily="18" charset="2"/>
              </a:rPr>
              <a:t>a</a:t>
            </a:r>
            <a:r>
              <a:rPr lang="en-US" dirty="0">
                <a:latin typeface="Times New Roman" panose="02020603050405020304" pitchFamily="18" charset="0"/>
              </a:rPr>
              <a:t> </a:t>
            </a:r>
            <a:r>
              <a:rPr lang="en-US" i="1" dirty="0">
                <a:latin typeface="Times New Roman" panose="02020603050405020304" pitchFamily="18" charset="0"/>
              </a:rPr>
              <a:t>f</a:t>
            </a:r>
            <a:r>
              <a:rPr lang="en-US" dirty="0">
                <a:latin typeface="Times New Roman" panose="02020603050405020304" pitchFamily="18" charset="0"/>
              </a:rPr>
              <a:t> (</a:t>
            </a:r>
            <a:r>
              <a:rPr lang="en-US" b="1" dirty="0">
                <a:latin typeface="Times New Roman" panose="02020603050405020304" pitchFamily="18" charset="0"/>
              </a:rPr>
              <a:t>u</a:t>
            </a:r>
            <a:r>
              <a:rPr lang="en-US" dirty="0">
                <a:latin typeface="Times New Roman" panose="02020603050405020304" pitchFamily="18" charset="0"/>
              </a:rPr>
              <a:t>) + </a:t>
            </a:r>
            <a:r>
              <a:rPr lang="en-US" i="1" dirty="0">
                <a:latin typeface="Symbol" panose="05050102010706020507" pitchFamily="18" charset="2"/>
              </a:rPr>
              <a:t>b</a:t>
            </a:r>
            <a:r>
              <a:rPr lang="en-US" i="1" dirty="0">
                <a:latin typeface="Times New Roman" panose="02020603050405020304" pitchFamily="18" charset="0"/>
              </a:rPr>
              <a:t> f </a:t>
            </a:r>
            <a:r>
              <a:rPr lang="en-US" dirty="0">
                <a:latin typeface="Times New Roman" panose="02020603050405020304" pitchFamily="18" charset="0"/>
              </a:rPr>
              <a:t>(</a:t>
            </a:r>
            <a:r>
              <a:rPr lang="en-US" b="1" dirty="0">
                <a:latin typeface="Times New Roman" panose="02020603050405020304" pitchFamily="18" charset="0"/>
              </a:rPr>
              <a:t>v</a:t>
            </a:r>
            <a:r>
              <a:rPr lang="en-US" dirty="0">
                <a:latin typeface="Times New Roman" panose="02020603050405020304" pitchFamily="18" charset="0"/>
              </a:rPr>
              <a:t>) </a:t>
            </a:r>
          </a:p>
          <a:p>
            <a:endParaRPr lang="en-US" dirty="0"/>
          </a:p>
          <a:p>
            <a:r>
              <a:rPr lang="en-US" dirty="0"/>
              <a:t>You have already seen one linear operator</a:t>
            </a:r>
          </a:p>
          <a:p>
            <a:pPr marL="0" indent="0">
              <a:buNone/>
            </a:pPr>
            <a:r>
              <a:rPr lang="en-US" dirty="0"/>
              <a:t>	the derivative:</a:t>
            </a:r>
          </a:p>
          <a:p>
            <a:endParaRPr lang="en-US" dirty="0"/>
          </a:p>
          <a:p>
            <a:endParaRPr lang="en-US" dirty="0"/>
          </a:p>
          <a:p>
            <a:endParaRPr lang="en-US" dirty="0"/>
          </a:p>
          <a:p>
            <a:endParaRPr lang="en-US" dirty="0"/>
          </a:p>
          <a:p>
            <a:endParaRPr lang="en-US" dirty="0"/>
          </a:p>
        </p:txBody>
      </p:sp>
      <p:sp>
        <p:nvSpPr>
          <p:cNvPr id="4" name="Footer Placeholder 3"/>
          <p:cNvSpPr>
            <a:spLocks noGrp="1"/>
          </p:cNvSpPr>
          <p:nvPr>
            <p:ph type="ftr" sz="quarter" idx="11"/>
          </p:nvPr>
        </p:nvSpPr>
        <p:spPr/>
        <p:txBody>
          <a:bodyPr/>
          <a:lstStyle/>
          <a:p>
            <a:r>
              <a:rPr lang="en-US"/>
              <a:t>The superposition principle</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10</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graphicFrame>
        <p:nvGraphicFramePr>
          <p:cNvPr id="12" name="Object 11">
            <a:extLst>
              <a:ext uri="{FF2B5EF4-FFF2-40B4-BE49-F238E27FC236}">
                <a16:creationId xmlns:a16="http://schemas.microsoft.com/office/drawing/2014/main" id="{0488A42A-479E-4F45-8F18-4C35E576F4B6}"/>
              </a:ext>
            </a:extLst>
          </p:cNvPr>
          <p:cNvGraphicFramePr>
            <a:graphicFrameLocks noChangeAspect="1"/>
          </p:cNvGraphicFramePr>
          <p:nvPr>
            <p:extLst>
              <p:ext uri="{D42A27DB-BD31-4B8C-83A1-F6EECF244321}">
                <p14:modId xmlns:p14="http://schemas.microsoft.com/office/powerpoint/2010/main" val="928325536"/>
              </p:ext>
            </p:extLst>
          </p:nvPr>
        </p:nvGraphicFramePr>
        <p:xfrm>
          <a:off x="2103030" y="3655422"/>
          <a:ext cx="5135970" cy="666750"/>
        </p:xfrm>
        <a:graphic>
          <a:graphicData uri="http://schemas.openxmlformats.org/presentationml/2006/ole">
            <mc:AlternateContent xmlns:mc="http://schemas.openxmlformats.org/markup-compatibility/2006">
              <mc:Choice xmlns:v="urn:schemas-microsoft-com:vml" Requires="v">
                <p:oleObj spid="_x0000_s415825" name="Equation" r:id="rId6" imgW="4838400" imgH="609480" progId="Equation.DSMT4">
                  <p:embed/>
                </p:oleObj>
              </mc:Choice>
              <mc:Fallback>
                <p:oleObj name="Equation" r:id="rId6" imgW="4838400" imgH="609480" progId="Equation.DSMT4">
                  <p:embed/>
                  <p:pic>
                    <p:nvPicPr>
                      <p:cNvPr id="8" name="Object 7"/>
                      <p:cNvPicPr>
                        <a:picLocks noChangeAspect="1" noChangeArrowheads="1"/>
                      </p:cNvPicPr>
                      <p:nvPr/>
                    </p:nvPicPr>
                    <p:blipFill>
                      <a:blip r:embed="rId7"/>
                      <a:srcRect/>
                      <a:stretch>
                        <a:fillRect/>
                      </a:stretch>
                    </p:blipFill>
                    <p:spPr bwMode="auto">
                      <a:xfrm>
                        <a:off x="2103030" y="3655422"/>
                        <a:ext cx="5135970" cy="666750"/>
                      </a:xfrm>
                      <a:prstGeom prst="rect">
                        <a:avLst/>
                      </a:prstGeom>
                      <a:noFill/>
                      <a:ln>
                        <a:noFill/>
                      </a:ln>
                    </p:spPr>
                  </p:pic>
                </p:oleObj>
              </mc:Fallback>
            </mc:AlternateContent>
          </a:graphicData>
        </a:graphic>
      </p:graphicFrame>
      <p:pic>
        <p:nvPicPr>
          <p:cNvPr id="9" name="Audio 8">
            <a:hlinkClick r:id="" action="ppaction://media"/>
            <a:extLst>
              <a:ext uri="{FF2B5EF4-FFF2-40B4-BE49-F238E27FC236}">
                <a16:creationId xmlns:a16="http://schemas.microsoft.com/office/drawing/2014/main" id="{54B11D43-1AA7-45FF-A2B6-C4B379C064BC}"/>
              </a:ext>
            </a:extLst>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829463725"/>
      </p:ext>
    </p:extLst>
  </p:cSld>
  <p:clrMapOvr>
    <a:masterClrMapping/>
  </p:clrMapOvr>
  <mc:AlternateContent xmlns:mc="http://schemas.openxmlformats.org/markup-compatibility/2006">
    <mc:Choice xmlns:p14="http://schemas.microsoft.com/office/powerpoint/2010/main" Requires="p14">
      <p:transition spd="slow" p14:dur="2000" advTm="94485"/>
    </mc:Choice>
    <mc:Fallback>
      <p:transition spd="slow" advTm="9448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7" fill="hold" display="0">
                  <p:stCondLst>
                    <p:cond delay="indefinite"/>
                  </p:stCondLst>
                  <p:endCondLst>
                    <p:cond evt="onStopAudio" delay="0">
                      <p:tgtEl>
                        <p:sldTgt/>
                      </p:tgtEl>
                    </p:cond>
                  </p:endCondLst>
                </p:cTn>
                <p:tgtEl>
                  <p:spTgt spid="9"/>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Following this topic, you now</a:t>
            </a:r>
          </a:p>
          <a:p>
            <a:pPr lvl="1"/>
            <a:r>
              <a:rPr lang="en-US" dirty="0"/>
              <a:t>Know that the superposition principle comes from natural phenomena</a:t>
            </a:r>
          </a:p>
          <a:p>
            <a:pPr lvl="1"/>
            <a:r>
              <a:rPr lang="en-US" dirty="0"/>
              <a:t>Understand these phenomena can be described through vector space operations</a:t>
            </a:r>
          </a:p>
          <a:p>
            <a:pPr lvl="1"/>
            <a:r>
              <a:rPr lang="en-US" dirty="0"/>
              <a:t>Can see the potential need for functions that preserve vector space operations</a:t>
            </a:r>
          </a:p>
          <a:p>
            <a:pPr lvl="2"/>
            <a:r>
              <a:rPr lang="en-US" dirty="0"/>
              <a:t>The response to a linear combination of inputs,</a:t>
            </a:r>
            <a:br>
              <a:rPr lang="en-US" dirty="0"/>
            </a:br>
            <a:r>
              <a:rPr lang="en-US" dirty="0"/>
              <a:t>	is that same linear combination of the individual responses</a:t>
            </a:r>
          </a:p>
        </p:txBody>
      </p:sp>
      <p:sp>
        <p:nvSpPr>
          <p:cNvPr id="4" name="Footer Placeholder 3"/>
          <p:cNvSpPr>
            <a:spLocks noGrp="1"/>
          </p:cNvSpPr>
          <p:nvPr>
            <p:ph type="ftr" sz="quarter" idx="11"/>
          </p:nvPr>
        </p:nvSpPr>
        <p:spPr/>
        <p:txBody>
          <a:bodyPr/>
          <a:lstStyle/>
          <a:p>
            <a:r>
              <a:rPr lang="en-US"/>
              <a:t>The superposition principle</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11</a:t>
            </a:fld>
            <a:endParaRPr lang="en-CA"/>
          </a:p>
        </p:txBody>
      </p:sp>
      <p:pic>
        <p:nvPicPr>
          <p:cNvPr id="8" name="Audio 7">
            <a:hlinkClick r:id="" action="ppaction://media"/>
            <a:extLst>
              <a:ext uri="{FF2B5EF4-FFF2-40B4-BE49-F238E27FC236}">
                <a16:creationId xmlns:a16="http://schemas.microsoft.com/office/drawing/2014/main" id="{475AE9C5-32FA-444F-9D6D-6E2F6F04FA04}"/>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475975949"/>
      </p:ext>
    </p:extLst>
  </p:cSld>
  <p:clrMapOvr>
    <a:masterClrMapping/>
  </p:clrMapOvr>
  <mc:AlternateContent xmlns:mc="http://schemas.openxmlformats.org/markup-compatibility/2006">
    <mc:Choice xmlns:p14="http://schemas.microsoft.com/office/powerpoint/2010/main" Requires="p14">
      <p:transition spd="slow" p14:dur="2000" advTm="37275"/>
    </mc:Choice>
    <mc:Fallback>
      <p:transition spd="slow" advTm="3727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References</a:t>
            </a:r>
          </a:p>
        </p:txBody>
      </p:sp>
      <p:sp>
        <p:nvSpPr>
          <p:cNvPr id="3" name="Content Placeholder 2"/>
          <p:cNvSpPr>
            <a:spLocks noGrp="1"/>
          </p:cNvSpPr>
          <p:nvPr>
            <p:ph idx="1"/>
          </p:nvPr>
        </p:nvSpPr>
        <p:spPr>
          <a:xfrm>
            <a:off x="457200" y="1600200"/>
            <a:ext cx="8686800" cy="4525963"/>
          </a:xfrm>
        </p:spPr>
        <p:txBody>
          <a:bodyPr>
            <a:normAutofit/>
          </a:bodyPr>
          <a:lstStyle/>
          <a:p>
            <a:pPr marL="0" indent="0">
              <a:buNone/>
            </a:pPr>
            <a:r>
              <a:rPr lang="en-US" dirty="0"/>
              <a:t>[1]	https://en.wikipedia.org/wiki/Superposition_principle</a:t>
            </a:r>
          </a:p>
        </p:txBody>
      </p:sp>
      <p:sp>
        <p:nvSpPr>
          <p:cNvPr id="4" name="Footer Placeholder 3"/>
          <p:cNvSpPr>
            <a:spLocks noGrp="1"/>
          </p:cNvSpPr>
          <p:nvPr>
            <p:ph type="ftr" sz="quarter" idx="11"/>
          </p:nvPr>
        </p:nvSpPr>
        <p:spPr/>
        <p:txBody>
          <a:bodyPr/>
          <a:lstStyle/>
          <a:p>
            <a:r>
              <a:rPr lang="en-US"/>
              <a:t>The superposition principle</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12</a:t>
            </a:fld>
            <a:endParaRPr lang="en-CA"/>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740462976"/>
      </p:ext>
    </p:extLst>
  </p:cSld>
  <p:clrMapOvr>
    <a:masterClrMapping/>
  </p:clrMapOvr>
  <mc:AlternateContent xmlns:mc="http://schemas.openxmlformats.org/markup-compatibility/2006" xmlns:p14="http://schemas.microsoft.com/office/powerpoint/2010/main">
    <mc:Choice Requires="p14">
      <p:transition spd="slow" p14:dur="2000" advTm="2462"/>
    </mc:Choice>
    <mc:Fallback xmlns="">
      <p:transition spd="slow" advTm="246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Acknowledgments</a:t>
            </a:r>
          </a:p>
        </p:txBody>
      </p:sp>
      <p:sp>
        <p:nvSpPr>
          <p:cNvPr id="3" name="Content Placeholder 2"/>
          <p:cNvSpPr>
            <a:spLocks noGrp="1"/>
          </p:cNvSpPr>
          <p:nvPr>
            <p:ph idx="1"/>
          </p:nvPr>
        </p:nvSpPr>
        <p:spPr/>
        <p:txBody>
          <a:bodyPr>
            <a:normAutofit/>
          </a:bodyPr>
          <a:lstStyle/>
          <a:p>
            <a:pPr marL="0" indent="0">
              <a:buNone/>
            </a:pPr>
            <a:r>
              <a:rPr lang="en-US" sz="1800" dirty="0"/>
              <a:t>None so far.</a:t>
            </a:r>
            <a:endParaRPr lang="en-CA" sz="1800" dirty="0"/>
          </a:p>
        </p:txBody>
      </p:sp>
      <p:sp>
        <p:nvSpPr>
          <p:cNvPr id="4" name="Footer Placeholder 3"/>
          <p:cNvSpPr>
            <a:spLocks noGrp="1"/>
          </p:cNvSpPr>
          <p:nvPr>
            <p:ph type="ftr" sz="quarter" idx="11"/>
          </p:nvPr>
        </p:nvSpPr>
        <p:spPr/>
        <p:txBody>
          <a:bodyPr/>
          <a:lstStyle/>
          <a:p>
            <a:r>
              <a:rPr lang="en-US"/>
              <a:t>The superposition principle</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13</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886795597"/>
      </p:ext>
    </p:extLst>
  </p:cSld>
  <p:clrMapOvr>
    <a:masterClrMapping/>
  </p:clrMapOvr>
  <mc:AlternateContent xmlns:mc="http://schemas.openxmlformats.org/markup-compatibility/2006" xmlns:p14="http://schemas.microsoft.com/office/powerpoint/2010/main">
    <mc:Choice Requires="p14">
      <p:transition spd="slow" p14:dur="2000" advTm="1886"/>
    </mc:Choice>
    <mc:Fallback xmlns="">
      <p:transition spd="slow" advTm="188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Colophon </a:t>
            </a:r>
          </a:p>
        </p:txBody>
      </p:sp>
      <p:sp>
        <p:nvSpPr>
          <p:cNvPr id="3" name="Content Placeholder 2"/>
          <p:cNvSpPr>
            <a:spLocks noGrp="1"/>
          </p:cNvSpPr>
          <p:nvPr>
            <p:ph idx="1"/>
          </p:nvPr>
        </p:nvSpPr>
        <p:spPr/>
        <p:txBody>
          <a:bodyPr>
            <a:normAutofit/>
          </a:bodyPr>
          <a:lstStyle/>
          <a:p>
            <a:pPr marL="0" indent="0">
              <a:buNone/>
            </a:pPr>
            <a:r>
              <a:rPr lang="en-CA" sz="1800" dirty="0"/>
              <a:t>These slides were prepared using the Cambria typeface. Mathematical equations use </a:t>
            </a:r>
            <a:r>
              <a:rPr lang="en-CA" sz="1800" dirty="0">
                <a:latin typeface="Times New Roman" panose="02020603050405020304" pitchFamily="18" charset="0"/>
              </a:rPr>
              <a:t>Times New Roman</a:t>
            </a:r>
            <a:r>
              <a:rPr lang="en-CA" sz="1800" dirty="0"/>
              <a:t>, and source code is presented using </a:t>
            </a:r>
            <a:r>
              <a:rPr lang="en-CA" sz="1800" dirty="0">
                <a:latin typeface="Consolas" panose="020B0609020204030204" pitchFamily="49" charset="0"/>
                <a:cs typeface="Consolas" panose="020B0609020204030204" pitchFamily="49" charset="0"/>
              </a:rPr>
              <a:t>Consolas</a:t>
            </a:r>
            <a:r>
              <a:rPr lang="en-CA" sz="1800" dirty="0"/>
              <a:t>.  Mathematical equations are prepared in </a:t>
            </a:r>
            <a:r>
              <a:rPr lang="en-CA" sz="1800" dirty="0" err="1"/>
              <a:t>MathType</a:t>
            </a:r>
            <a:r>
              <a:rPr lang="en-CA" sz="1800" dirty="0"/>
              <a:t> by Design Science, Inc.</a:t>
            </a:r>
          </a:p>
          <a:p>
            <a:pPr marL="0" indent="0">
              <a:buNone/>
            </a:pPr>
            <a:r>
              <a:rPr lang="en-CA" sz="1800" dirty="0"/>
              <a:t>Examples may be formulated and checked using Maple by </a:t>
            </a:r>
            <a:r>
              <a:rPr lang="en-CA" sz="1800" dirty="0" err="1"/>
              <a:t>Maplesoft</a:t>
            </a:r>
            <a:r>
              <a:rPr lang="en-CA" sz="1800" dirty="0"/>
              <a:t>, Inc.</a:t>
            </a:r>
          </a:p>
          <a:p>
            <a:pPr marL="0" indent="0">
              <a:buNone/>
            </a:pPr>
            <a:endParaRPr lang="en-CA" sz="1050" dirty="0"/>
          </a:p>
          <a:p>
            <a:pPr marL="0" indent="0">
              <a:buNone/>
            </a:pPr>
            <a:r>
              <a:rPr lang="en-CA" sz="1800" dirty="0"/>
              <a:t>The photographs of flowers and a monarch butter appearing on the title slide and accenting the top of each other slide were taken at the Royal Botanical Gardens in October of 2017 by Douglas Wilhelm Harder. Please see</a:t>
            </a:r>
          </a:p>
          <a:p>
            <a:pPr marL="0" indent="0" algn="ctr">
              <a:buNone/>
            </a:pPr>
            <a:r>
              <a:rPr lang="en-CA" sz="1800" dirty="0"/>
              <a:t>https://www.rbg.ca/</a:t>
            </a:r>
          </a:p>
          <a:p>
            <a:pPr marL="0" indent="0">
              <a:buNone/>
            </a:pPr>
            <a:r>
              <a:rPr lang="en-CA" sz="1800" dirty="0"/>
              <a:t>for more information.</a:t>
            </a:r>
          </a:p>
        </p:txBody>
      </p:sp>
      <p:pic>
        <p:nvPicPr>
          <p:cNvPr id="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35897" y="4538542"/>
            <a:ext cx="3240360" cy="2163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4"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10400" y="3733800"/>
            <a:ext cx="1981200" cy="29678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47773" y="4568054"/>
            <a:ext cx="3357428"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r>
              <a:rPr lang="en-US"/>
              <a:t>The superposition principle</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14</a:t>
            </a:fld>
            <a:endParaRPr lang="en-CA"/>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131585356"/>
      </p:ext>
    </p:extLst>
  </p:cSld>
  <p:clrMapOvr>
    <a:masterClrMapping/>
  </p:clrMapOvr>
  <mc:AlternateContent xmlns:mc="http://schemas.openxmlformats.org/markup-compatibility/2006" xmlns:p14="http://schemas.microsoft.com/office/powerpoint/2010/main">
    <mc:Choice Requires="p14">
      <p:transition spd="slow" p14:dur="2000" advTm="1577"/>
    </mc:Choice>
    <mc:Fallback xmlns="">
      <p:transition spd="slow" advTm="157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Disclaimer</a:t>
            </a:r>
          </a:p>
        </p:txBody>
      </p:sp>
      <p:sp>
        <p:nvSpPr>
          <p:cNvPr id="3" name="Content Placeholder 2"/>
          <p:cNvSpPr>
            <a:spLocks noGrp="1"/>
          </p:cNvSpPr>
          <p:nvPr>
            <p:ph idx="1"/>
          </p:nvPr>
        </p:nvSpPr>
        <p:spPr/>
        <p:txBody>
          <a:bodyPr/>
          <a:lstStyle/>
          <a:p>
            <a:pPr marL="0" indent="0" algn="just">
              <a:buNone/>
            </a:pPr>
            <a:r>
              <a:rPr lang="en-CA" dirty="0"/>
              <a:t>These slides are provided for the </a:t>
            </a:r>
            <a:r>
              <a:rPr lang="en-CA" cap="small"/>
              <a:t>ne</a:t>
            </a:r>
            <a:r>
              <a:rPr lang="en-CA"/>
              <a:t> 112 </a:t>
            </a:r>
            <a:r>
              <a:rPr lang="en-CA" i="1" dirty="0"/>
              <a:t>Linear algebra for nanotechnology engineering</a:t>
            </a:r>
            <a:r>
              <a:rPr lang="en-CA" dirty="0"/>
              <a:t> course taught at the University of Waterloo. The material in it reflects the authors’ best judgment in light of the information available to them at the time of preparation. Any reliance on these course slides by any party for any other purpose are the responsibility of such parties. The authors accept no responsibility for damages, if any, suffered by any party as a result of decisions made or actions based on these course slides for any other purpose than that for which it was intended.</a:t>
            </a:r>
          </a:p>
          <a:p>
            <a:pPr marL="0" indent="0">
              <a:buNone/>
            </a:pPr>
            <a:endParaRPr lang="en-CA" dirty="0"/>
          </a:p>
        </p:txBody>
      </p:sp>
      <p:sp>
        <p:nvSpPr>
          <p:cNvPr id="4" name="Footer Placeholder 3"/>
          <p:cNvSpPr>
            <a:spLocks noGrp="1"/>
          </p:cNvSpPr>
          <p:nvPr>
            <p:ph type="ftr" sz="quarter" idx="11"/>
          </p:nvPr>
        </p:nvSpPr>
        <p:spPr/>
        <p:txBody>
          <a:bodyPr/>
          <a:lstStyle/>
          <a:p>
            <a:r>
              <a:rPr lang="en-US"/>
              <a:t>The superposition principle</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15</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4272497073"/>
      </p:ext>
    </p:extLst>
  </p:cSld>
  <p:clrMapOvr>
    <a:masterClrMapping/>
  </p:clrMapOvr>
  <mc:AlternateContent xmlns:mc="http://schemas.openxmlformats.org/markup-compatibility/2006" xmlns:p14="http://schemas.microsoft.com/office/powerpoint/2010/main">
    <mc:Choice Requires="p14">
      <p:transition spd="slow" p14:dur="2000" advTm="2766"/>
    </mc:Choice>
    <mc:Fallback xmlns="">
      <p:transition spd="slow" advTm="276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9.4|13.3|11.9|6.9|5.6"/>
</p:tagLst>
</file>

<file path=ppt/tags/tag2.xml><?xml version="1.0" encoding="utf-8"?>
<p:tagLst xmlns:a="http://schemas.openxmlformats.org/drawingml/2006/main" xmlns:r="http://schemas.openxmlformats.org/officeDocument/2006/relationships" xmlns:p="http://schemas.openxmlformats.org/presentationml/2006/main">
  <p:tag name="TIMING" val="|23.7"/>
</p:tagLst>
</file>

<file path=ppt/tags/tag3.xml><?xml version="1.0" encoding="utf-8"?>
<p:tagLst xmlns:a="http://schemas.openxmlformats.org/drawingml/2006/main" xmlns:r="http://schemas.openxmlformats.org/officeDocument/2006/relationships" xmlns:p="http://schemas.openxmlformats.org/presentationml/2006/main">
  <p:tag name="TIMING" val="|22.8"/>
</p:tagLst>
</file>

<file path=ppt/tags/tag4.xml><?xml version="1.0" encoding="utf-8"?>
<p:tagLst xmlns:a="http://schemas.openxmlformats.org/drawingml/2006/main" xmlns:r="http://schemas.openxmlformats.org/officeDocument/2006/relationships" xmlns:p="http://schemas.openxmlformats.org/presentationml/2006/main">
  <p:tag name="TIMING" val="|6.4|24.5"/>
</p:tagLst>
</file>

<file path=ppt/tags/tag5.xml><?xml version="1.0" encoding="utf-8"?>
<p:tagLst xmlns:a="http://schemas.openxmlformats.org/drawingml/2006/main" xmlns:r="http://schemas.openxmlformats.org/officeDocument/2006/relationships" xmlns:p="http://schemas.openxmlformats.org/presentationml/2006/main">
  <p:tag name="TIMING" val="|8.4|16.8"/>
</p:tagLst>
</file>

<file path=ppt/tags/tag6.xml><?xml version="1.0" encoding="utf-8"?>
<p:tagLst xmlns:a="http://schemas.openxmlformats.org/drawingml/2006/main" xmlns:r="http://schemas.openxmlformats.org/officeDocument/2006/relationships" xmlns:p="http://schemas.openxmlformats.org/presentationml/2006/main">
  <p:tag name="TIMING" val="|18.4|8"/>
</p:tagLst>
</file>

<file path=ppt/tags/tag7.xml><?xml version="1.0" encoding="utf-8"?>
<p:tagLst xmlns:a="http://schemas.openxmlformats.org/drawingml/2006/main" xmlns:r="http://schemas.openxmlformats.org/officeDocument/2006/relationships" xmlns:p="http://schemas.openxmlformats.org/presentationml/2006/main">
  <p:tag name="TIMING" val="|10.4|10.6|29.6|5.3|3.4|6.6"/>
</p:tagLst>
</file>

<file path=ppt/tags/tag8.xml><?xml version="1.0" encoding="utf-8"?>
<p:tagLst xmlns:a="http://schemas.openxmlformats.org/drawingml/2006/main" xmlns:r="http://schemas.openxmlformats.org/officeDocument/2006/relationships" xmlns:p="http://schemas.openxmlformats.org/presentationml/2006/main">
  <p:tag name="TIMING" val="|33.2|9.7"/>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39166</TotalTime>
  <Words>711</Words>
  <Application>Microsoft Office PowerPoint</Application>
  <PresentationFormat>On-screen Show (4:3)</PresentationFormat>
  <Paragraphs>109</Paragraphs>
  <Slides>15</Slides>
  <Notes>0</Notes>
  <HiddenSlides>0</HiddenSlides>
  <MMClips>15</MMClips>
  <ScaleCrop>false</ScaleCrop>
  <HeadingPairs>
    <vt:vector size="8" baseType="variant">
      <vt:variant>
        <vt:lpstr>Fonts Used</vt:lpstr>
      </vt:variant>
      <vt:variant>
        <vt:i4>10</vt:i4>
      </vt:variant>
      <vt:variant>
        <vt:lpstr>Theme</vt:lpstr>
      </vt:variant>
      <vt:variant>
        <vt:i4>1</vt:i4>
      </vt:variant>
      <vt:variant>
        <vt:lpstr>Embedded OLE Servers</vt:lpstr>
      </vt:variant>
      <vt:variant>
        <vt:i4>1</vt:i4>
      </vt:variant>
      <vt:variant>
        <vt:lpstr>Slide Titles</vt:lpstr>
      </vt:variant>
      <vt:variant>
        <vt:i4>15</vt:i4>
      </vt:variant>
    </vt:vector>
  </HeadingPairs>
  <TitlesOfParts>
    <vt:vector size="27" baseType="lpstr">
      <vt:lpstr>Arial</vt:lpstr>
      <vt:lpstr>Bookman Old Style</vt:lpstr>
      <vt:lpstr>Calibri</vt:lpstr>
      <vt:lpstr>Cambria</vt:lpstr>
      <vt:lpstr>Consolas</vt:lpstr>
      <vt:lpstr>Constantia</vt:lpstr>
      <vt:lpstr>Edwardian Script ITC</vt:lpstr>
      <vt:lpstr>Georgia</vt:lpstr>
      <vt:lpstr>Symbol</vt:lpstr>
      <vt:lpstr>Times New Roman</vt:lpstr>
      <vt:lpstr>Office Theme</vt:lpstr>
      <vt:lpstr>MathType 7.0 Equation</vt:lpstr>
      <vt:lpstr>8.1 The superposition principle</vt:lpstr>
      <vt:lpstr>Introduction</vt:lpstr>
      <vt:lpstr>Background</vt:lpstr>
      <vt:lpstr>The superposition principle</vt:lpstr>
      <vt:lpstr>Examples</vt:lpstr>
      <vt:lpstr>Examples</vt:lpstr>
      <vt:lpstr>Examples</vt:lpstr>
      <vt:lpstr>Examples</vt:lpstr>
      <vt:lpstr>Consequence</vt:lpstr>
      <vt:lpstr>Looking forward</vt:lpstr>
      <vt:lpstr>Summary</vt:lpstr>
      <vt:lpstr>References</vt:lpstr>
      <vt:lpstr>Acknowledgments</vt:lpstr>
      <vt:lpstr>Colophon </vt:lpstr>
      <vt:lpstr>Disclaimer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Douglas Wilhelm Harder</dc:creator>
  <cp:lastModifiedBy>Douglas</cp:lastModifiedBy>
  <cp:revision>934</cp:revision>
  <dcterms:created xsi:type="dcterms:W3CDTF">2020-04-30T19:27:29Z</dcterms:created>
  <dcterms:modified xsi:type="dcterms:W3CDTF">2020-11-02T15:02:44Z</dcterms:modified>
</cp:coreProperties>
</file>